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6" r:id="rId2"/>
    <p:sldId id="259" r:id="rId3"/>
    <p:sldId id="562" r:id="rId4"/>
    <p:sldId id="563" r:id="rId5"/>
    <p:sldId id="457" r:id="rId6"/>
    <p:sldId id="564" r:id="rId7"/>
    <p:sldId id="567" r:id="rId8"/>
    <p:sldId id="565" r:id="rId9"/>
    <p:sldId id="566" r:id="rId10"/>
    <p:sldId id="445" r:id="rId11"/>
    <p:sldId id="568" r:id="rId12"/>
    <p:sldId id="569" r:id="rId13"/>
    <p:sldId id="571" r:id="rId14"/>
    <p:sldId id="570" r:id="rId15"/>
    <p:sldId id="572" r:id="rId16"/>
    <p:sldId id="573" r:id="rId17"/>
    <p:sldId id="544" r:id="rId18"/>
    <p:sldId id="432" r:id="rId19"/>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C6D"/>
    <a:srgbClr val="F7C09B"/>
    <a:srgbClr val="F5B487"/>
    <a:srgbClr val="F2A068"/>
    <a:srgbClr val="CC0000"/>
    <a:srgbClr val="99CCFF"/>
    <a:srgbClr val="E6E6E6"/>
    <a:srgbClr val="3FC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81" autoAdjust="0"/>
    <p:restoredTop sz="93542" autoAdjust="0"/>
  </p:normalViewPr>
  <p:slideViewPr>
    <p:cSldViewPr snapToGrid="0">
      <p:cViewPr varScale="1">
        <p:scale>
          <a:sx n="43" d="100"/>
          <a:sy n="43" d="100"/>
        </p:scale>
        <p:origin x="48" y="594"/>
      </p:cViewPr>
      <p:guideLst/>
    </p:cSldViewPr>
  </p:slideViewPr>
  <p:notesTextViewPr>
    <p:cViewPr>
      <p:scale>
        <a:sx n="1" d="1"/>
        <a:sy n="1" d="1"/>
      </p:scale>
      <p:origin x="0" y="0"/>
    </p:cViewPr>
  </p:notesTextViewPr>
  <p:notesViewPr>
    <p:cSldViewPr snapToGrid="0">
      <p:cViewPr varScale="1">
        <p:scale>
          <a:sx n="67" d="100"/>
          <a:sy n="67" d="100"/>
        </p:scale>
        <p:origin x="2748"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A30EF84-11CB-49DF-B9A2-96219AED293A}" type="datetimeFigureOut">
              <a:rPr lang="zh-TW" altLang="en-US" smtClean="0"/>
              <a:t>2020/9/12</a:t>
            </a:fld>
            <a:endParaRPr lang="zh-TW" altLang="en-US"/>
          </a:p>
        </p:txBody>
      </p:sp>
      <p:sp>
        <p:nvSpPr>
          <p:cNvPr id="4" name="頁尾版面配置區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306A16-9501-4C71-82F5-B6631307E449}" type="slidenum">
              <a:rPr lang="zh-TW" altLang="en-US" smtClean="0"/>
              <a:t>‹#›</a:t>
            </a:fld>
            <a:endParaRPr lang="zh-TW" altLang="en-US"/>
          </a:p>
        </p:txBody>
      </p:sp>
    </p:spTree>
    <p:extLst>
      <p:ext uri="{BB962C8B-B14F-4D97-AF65-F5344CB8AC3E}">
        <p14:creationId xmlns:p14="http://schemas.microsoft.com/office/powerpoint/2010/main" val="39630510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73811B-F42C-48FF-8B6C-76B27F9A0BBD}" type="datetimeFigureOut">
              <a:rPr lang="zh-TW" altLang="en-US" smtClean="0"/>
              <a:t>2020/9/12</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709B49-FE34-47F5-9CA4-190B745D6863}" type="slidenum">
              <a:rPr lang="zh-TW" altLang="en-US" smtClean="0"/>
              <a:t>‹#›</a:t>
            </a:fld>
            <a:endParaRPr lang="zh-TW" altLang="en-US"/>
          </a:p>
        </p:txBody>
      </p:sp>
    </p:spTree>
    <p:extLst>
      <p:ext uri="{BB962C8B-B14F-4D97-AF65-F5344CB8AC3E}">
        <p14:creationId xmlns:p14="http://schemas.microsoft.com/office/powerpoint/2010/main" val="611613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0" i="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a:t>
            </a:fld>
            <a:endParaRPr lang="zh-TW" altLang="en-US"/>
          </a:p>
        </p:txBody>
      </p:sp>
    </p:spTree>
    <p:extLst>
      <p:ext uri="{BB962C8B-B14F-4D97-AF65-F5344CB8AC3E}">
        <p14:creationId xmlns:p14="http://schemas.microsoft.com/office/powerpoint/2010/main" val="20510844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10</a:t>
            </a:fld>
            <a:endParaRPr lang="zh-TW" altLang="en-US"/>
          </a:p>
        </p:txBody>
      </p:sp>
    </p:spTree>
    <p:extLst>
      <p:ext uri="{BB962C8B-B14F-4D97-AF65-F5344CB8AC3E}">
        <p14:creationId xmlns:p14="http://schemas.microsoft.com/office/powerpoint/2010/main" val="40108317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11</a:t>
            </a:fld>
            <a:endParaRPr lang="zh-TW" altLang="en-US"/>
          </a:p>
        </p:txBody>
      </p:sp>
    </p:spTree>
    <p:extLst>
      <p:ext uri="{BB962C8B-B14F-4D97-AF65-F5344CB8AC3E}">
        <p14:creationId xmlns:p14="http://schemas.microsoft.com/office/powerpoint/2010/main" val="36101964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12</a:t>
            </a:fld>
            <a:endParaRPr lang="zh-TW" altLang="en-US"/>
          </a:p>
        </p:txBody>
      </p:sp>
    </p:spTree>
    <p:extLst>
      <p:ext uri="{BB962C8B-B14F-4D97-AF65-F5344CB8AC3E}">
        <p14:creationId xmlns:p14="http://schemas.microsoft.com/office/powerpoint/2010/main" val="22343262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13</a:t>
            </a:fld>
            <a:endParaRPr lang="zh-TW" altLang="en-US"/>
          </a:p>
        </p:txBody>
      </p:sp>
    </p:spTree>
    <p:extLst>
      <p:ext uri="{BB962C8B-B14F-4D97-AF65-F5344CB8AC3E}">
        <p14:creationId xmlns:p14="http://schemas.microsoft.com/office/powerpoint/2010/main" val="4746942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14</a:t>
            </a:fld>
            <a:endParaRPr lang="zh-TW" altLang="en-US"/>
          </a:p>
        </p:txBody>
      </p:sp>
    </p:spTree>
    <p:extLst>
      <p:ext uri="{BB962C8B-B14F-4D97-AF65-F5344CB8AC3E}">
        <p14:creationId xmlns:p14="http://schemas.microsoft.com/office/powerpoint/2010/main" val="34196038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15</a:t>
            </a:fld>
            <a:endParaRPr lang="zh-TW" altLang="en-US"/>
          </a:p>
        </p:txBody>
      </p:sp>
    </p:spTree>
    <p:extLst>
      <p:ext uri="{BB962C8B-B14F-4D97-AF65-F5344CB8AC3E}">
        <p14:creationId xmlns:p14="http://schemas.microsoft.com/office/powerpoint/2010/main" val="41601867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16</a:t>
            </a:fld>
            <a:endParaRPr lang="zh-TW" altLang="en-US"/>
          </a:p>
        </p:txBody>
      </p:sp>
    </p:spTree>
    <p:extLst>
      <p:ext uri="{BB962C8B-B14F-4D97-AF65-F5344CB8AC3E}">
        <p14:creationId xmlns:p14="http://schemas.microsoft.com/office/powerpoint/2010/main" val="16570744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b="0" i="0" kern="1200" dirty="0">
                <a:solidFill>
                  <a:schemeClr val="tx1"/>
                </a:solidFill>
                <a:effectLst/>
                <a:latin typeface="+mn-lt"/>
                <a:ea typeface="+mn-ea"/>
                <a:cs typeface="+mn-cs"/>
              </a:rPr>
              <a:t>M1-M3</a:t>
            </a:r>
            <a:r>
              <a:rPr lang="zh-TW" altLang="en-US" sz="1200" b="0" i="0" kern="1200" dirty="0">
                <a:solidFill>
                  <a:schemeClr val="tx1"/>
                </a:solidFill>
                <a:effectLst/>
                <a:latin typeface="+mn-lt"/>
                <a:ea typeface="+mn-ea"/>
                <a:cs typeface="+mn-cs"/>
              </a:rPr>
              <a:t>：影片重複</a:t>
            </a:r>
            <a:r>
              <a:rPr lang="en-US" altLang="zh-TW" sz="1200" b="0" i="0" kern="1200" dirty="0">
                <a:solidFill>
                  <a:schemeClr val="tx1"/>
                </a:solidFill>
                <a:effectLst/>
                <a:latin typeface="+mn-lt"/>
                <a:ea typeface="+mn-ea"/>
                <a:cs typeface="+mn-cs"/>
              </a:rPr>
              <a:t>1-3</a:t>
            </a:r>
            <a:r>
              <a:rPr lang="zh-TW" altLang="en-US" sz="1200" b="0" i="0" kern="1200" dirty="0">
                <a:solidFill>
                  <a:schemeClr val="tx1"/>
                </a:solidFill>
                <a:effectLst/>
                <a:latin typeface="+mn-lt"/>
                <a:ea typeface="+mn-ea"/>
                <a:cs typeface="+mn-cs"/>
              </a:rPr>
              <a:t>次，其各個依變量的平均值</a:t>
            </a:r>
            <a:endParaRPr lang="en-US" altLang="zh-TW" sz="1200" b="0" i="0" kern="1200" dirty="0">
              <a:solidFill>
                <a:schemeClr val="tx1"/>
              </a:solidFill>
              <a:effectLst/>
              <a:latin typeface="+mn-lt"/>
              <a:ea typeface="+mn-ea"/>
              <a:cs typeface="+mn-cs"/>
            </a:endParaRPr>
          </a:p>
          <a:p>
            <a:r>
              <a:rPr lang="en-US" altLang="zh-TW" sz="1200" b="0" i="0" kern="1200" dirty="0">
                <a:solidFill>
                  <a:schemeClr val="tx1"/>
                </a:solidFill>
                <a:effectLst/>
                <a:latin typeface="+mn-lt"/>
                <a:ea typeface="+mn-ea"/>
                <a:cs typeface="+mn-cs"/>
              </a:rPr>
              <a:t>TYI =</a:t>
            </a:r>
            <a:r>
              <a:rPr lang="zh-TW" altLang="en-US" sz="1200" b="0" i="0" kern="1200" dirty="0">
                <a:solidFill>
                  <a:schemeClr val="tx1"/>
                </a:solidFill>
                <a:effectLst/>
                <a:latin typeface="+mn-lt"/>
                <a:ea typeface="+mn-ea"/>
                <a:cs typeface="+mn-cs"/>
              </a:rPr>
              <a:t>訓練有素的年輕駕駛者，</a:t>
            </a:r>
            <a:endParaRPr lang="en-US" altLang="zh-TW" sz="1200" b="0" i="0" kern="1200" dirty="0">
              <a:solidFill>
                <a:schemeClr val="tx1"/>
              </a:solidFill>
              <a:effectLst/>
              <a:latin typeface="+mn-lt"/>
              <a:ea typeface="+mn-ea"/>
              <a:cs typeface="+mn-cs"/>
            </a:endParaRPr>
          </a:p>
          <a:p>
            <a:r>
              <a:rPr lang="en-US" altLang="zh-TW" sz="1200" b="0" i="0" kern="1200" dirty="0">
                <a:solidFill>
                  <a:schemeClr val="tx1"/>
                </a:solidFill>
                <a:effectLst/>
                <a:latin typeface="+mn-lt"/>
                <a:ea typeface="+mn-ea"/>
                <a:cs typeface="+mn-cs"/>
              </a:rPr>
              <a:t>E =</a:t>
            </a:r>
            <a:r>
              <a:rPr lang="zh-TW" altLang="en-US" sz="1200" b="0" i="0" kern="1200" dirty="0">
                <a:solidFill>
                  <a:schemeClr val="tx1"/>
                </a:solidFill>
                <a:effectLst/>
                <a:latin typeface="+mn-lt"/>
                <a:ea typeface="+mn-ea"/>
                <a:cs typeface="+mn-cs"/>
              </a:rPr>
              <a:t>經驗豐富的駕駛者</a:t>
            </a:r>
            <a:endParaRPr lang="zh-TW" altLang="en-US" sz="1200" b="1" dirty="0">
              <a:solidFill>
                <a:prstClr val="black"/>
              </a:solidFill>
              <a:latin typeface="微軟正黑體" panose="020B0604030504040204" pitchFamily="34" charset="-120"/>
              <a:ea typeface="微軟正黑體" panose="020B0604030504040204" pitchFamily="34" charset="-120"/>
            </a:endParaRPr>
          </a:p>
          <a:p>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17</a:t>
            </a:fld>
            <a:endParaRPr lang="zh-TW" altLang="en-US"/>
          </a:p>
        </p:txBody>
      </p:sp>
    </p:spTree>
    <p:extLst>
      <p:ext uri="{BB962C8B-B14F-4D97-AF65-F5344CB8AC3E}">
        <p14:creationId xmlns:p14="http://schemas.microsoft.com/office/powerpoint/2010/main" val="3287255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18</a:t>
            </a:fld>
            <a:endParaRPr lang="zh-TW" altLang="en-US"/>
          </a:p>
        </p:txBody>
      </p:sp>
    </p:spTree>
    <p:extLst>
      <p:ext uri="{BB962C8B-B14F-4D97-AF65-F5344CB8AC3E}">
        <p14:creationId xmlns:p14="http://schemas.microsoft.com/office/powerpoint/2010/main" val="39766179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kern="1200" dirty="0">
              <a:solidFill>
                <a:schemeClr val="accent2">
                  <a:lumMod val="50000"/>
                </a:schemeClr>
              </a:solidFill>
              <a:latin typeface="微軟正黑體" panose="020B0604030504040204" pitchFamily="34" charset="-120"/>
              <a:ea typeface="微軟正黑體" panose="020B0604030504040204" pitchFamily="34" charset="-120"/>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a:t>
            </a:fld>
            <a:endParaRPr lang="zh-TW" altLang="en-US"/>
          </a:p>
        </p:txBody>
      </p:sp>
    </p:spTree>
    <p:extLst>
      <p:ext uri="{BB962C8B-B14F-4D97-AF65-F5344CB8AC3E}">
        <p14:creationId xmlns:p14="http://schemas.microsoft.com/office/powerpoint/2010/main" val="22652153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kern="1200" dirty="0">
              <a:solidFill>
                <a:schemeClr val="accent2">
                  <a:lumMod val="50000"/>
                </a:schemeClr>
              </a:solidFill>
              <a:latin typeface="微軟正黑體" panose="020B0604030504040204" pitchFamily="34" charset="-120"/>
              <a:ea typeface="微軟正黑體" panose="020B0604030504040204" pitchFamily="34" charset="-120"/>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3</a:t>
            </a:fld>
            <a:endParaRPr lang="zh-TW" altLang="en-US"/>
          </a:p>
        </p:txBody>
      </p:sp>
    </p:spTree>
    <p:extLst>
      <p:ext uri="{BB962C8B-B14F-4D97-AF65-F5344CB8AC3E}">
        <p14:creationId xmlns:p14="http://schemas.microsoft.com/office/powerpoint/2010/main" val="13753358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kern="1200" dirty="0">
              <a:solidFill>
                <a:schemeClr val="accent2">
                  <a:lumMod val="50000"/>
                </a:schemeClr>
              </a:solidFill>
              <a:latin typeface="微軟正黑體" panose="020B0604030504040204" pitchFamily="34" charset="-120"/>
              <a:ea typeface="微軟正黑體" panose="020B0604030504040204" pitchFamily="34" charset="-120"/>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4</a:t>
            </a:fld>
            <a:endParaRPr lang="zh-TW" altLang="en-US"/>
          </a:p>
        </p:txBody>
      </p:sp>
    </p:spTree>
    <p:extLst>
      <p:ext uri="{BB962C8B-B14F-4D97-AF65-F5344CB8AC3E}">
        <p14:creationId xmlns:p14="http://schemas.microsoft.com/office/powerpoint/2010/main" val="24372809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5</a:t>
            </a:fld>
            <a:endParaRPr lang="zh-TW" altLang="en-US"/>
          </a:p>
        </p:txBody>
      </p:sp>
    </p:spTree>
    <p:extLst>
      <p:ext uri="{BB962C8B-B14F-4D97-AF65-F5344CB8AC3E}">
        <p14:creationId xmlns:p14="http://schemas.microsoft.com/office/powerpoint/2010/main" val="1214925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6</a:t>
            </a:fld>
            <a:endParaRPr lang="zh-TW" altLang="en-US"/>
          </a:p>
        </p:txBody>
      </p:sp>
    </p:spTree>
    <p:extLst>
      <p:ext uri="{BB962C8B-B14F-4D97-AF65-F5344CB8AC3E}">
        <p14:creationId xmlns:p14="http://schemas.microsoft.com/office/powerpoint/2010/main" val="10895597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M1</a:t>
            </a:r>
            <a:r>
              <a:rPr lang="zh-TW" altLang="en-US" dirty="0"/>
              <a:t>前方汽車突然剎車並向右轉停入右側停車格</a:t>
            </a:r>
            <a:endParaRPr lang="en-US" altLang="zh-TW"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dirty="0"/>
              <a:t>M3</a:t>
            </a:r>
            <a:r>
              <a:rPr lang="zh-TW" altLang="en-US" dirty="0"/>
              <a:t>被兩旁汽車遮擋住的滑溜冰鞋行人從原本的人行道上，滑到駕駛者開的道路上</a:t>
            </a:r>
            <a:endParaRPr lang="en-US" altLang="zh-TW"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dirty="0"/>
              <a:t>M4</a:t>
            </a:r>
            <a:r>
              <a:rPr lang="zh-TW" altLang="en-US" dirty="0"/>
              <a:t>自行車者為了閃避路旁突然開車門的駕駛，進入駕駛者開的這條車道上</a:t>
            </a:r>
            <a:endParaRPr lang="en-US" altLang="zh-TW"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dirty="0"/>
              <a:t>M5</a:t>
            </a:r>
            <a:r>
              <a:rPr lang="zh-TW" altLang="en-US" dirty="0"/>
              <a:t>當前方汽車抵達十字路口時，有一輛車從右側接近十字路口，並右轉進入前方汽車的道路上，使前方汽車突然剎車。</a:t>
            </a:r>
            <a:endParaRPr lang="en-US" altLang="zh-TW"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7</a:t>
            </a:fld>
            <a:endParaRPr lang="zh-TW" altLang="en-US"/>
          </a:p>
        </p:txBody>
      </p:sp>
    </p:spTree>
    <p:extLst>
      <p:ext uri="{BB962C8B-B14F-4D97-AF65-F5344CB8AC3E}">
        <p14:creationId xmlns:p14="http://schemas.microsoft.com/office/powerpoint/2010/main" val="13275665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8</a:t>
            </a:fld>
            <a:endParaRPr lang="zh-TW" altLang="en-US"/>
          </a:p>
        </p:txBody>
      </p:sp>
    </p:spTree>
    <p:extLst>
      <p:ext uri="{BB962C8B-B14F-4D97-AF65-F5344CB8AC3E}">
        <p14:creationId xmlns:p14="http://schemas.microsoft.com/office/powerpoint/2010/main" val="39693303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9</a:t>
            </a:fld>
            <a:endParaRPr lang="zh-TW" altLang="en-US"/>
          </a:p>
        </p:txBody>
      </p:sp>
    </p:spTree>
    <p:extLst>
      <p:ext uri="{BB962C8B-B14F-4D97-AF65-F5344CB8AC3E}">
        <p14:creationId xmlns:p14="http://schemas.microsoft.com/office/powerpoint/2010/main" val="2418855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Ref idx="1001">
        <a:schemeClr val="bg1"/>
      </p:bgRef>
    </p:bg>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2020/9/12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77826347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2020/9/12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4161265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2020/9/12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1808095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2020/9/12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707430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2020/9/12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4048917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87B09BF9-A554-4500-B2DF-9FA5F9B110F8}" type="datetimeFigureOut">
              <a:rPr lang="zh-TW" altLang="en-US" smtClean="0"/>
              <a:t>2020/9/12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956787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87B09BF9-A554-4500-B2DF-9FA5F9B110F8}" type="datetimeFigureOut">
              <a:rPr lang="zh-TW" altLang="en-US" smtClean="0"/>
              <a:t>2020/9/12</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646340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87B09BF9-A554-4500-B2DF-9FA5F9B110F8}" type="datetimeFigureOut">
              <a:rPr lang="zh-TW" altLang="en-US" smtClean="0"/>
              <a:t>2020/9/12</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696498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87B09BF9-A554-4500-B2DF-9FA5F9B110F8}" type="datetimeFigureOut">
              <a:rPr lang="zh-TW" altLang="en-US" smtClean="0"/>
              <a:t>2020/9/12</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624325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p:txBody>
          <a:bodyPr/>
          <a:lstStyle/>
          <a:p>
            <a:fld id="{87B09BF9-A554-4500-B2DF-9FA5F9B110F8}" type="datetimeFigureOut">
              <a:rPr lang="zh-TW" altLang="en-US" smtClean="0"/>
              <a:t>2020/9/12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943357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p:txBody>
          <a:bodyPr/>
          <a:lstStyle/>
          <a:p>
            <a:fld id="{87B09BF9-A554-4500-B2DF-9FA5F9B110F8}" type="datetimeFigureOut">
              <a:rPr lang="zh-TW" altLang="en-US" smtClean="0"/>
              <a:t>2020/9/12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3324823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B09BF9-A554-4500-B2DF-9FA5F9B110F8}" type="datetimeFigureOut">
              <a:rPr lang="zh-TW" altLang="en-US" smtClean="0"/>
              <a:t>2020/9/12</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7017453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9CCFF"/>
        </a:solidFill>
        <a:effectLst/>
      </p:bgPr>
    </p:bg>
    <p:spTree>
      <p:nvGrpSpPr>
        <p:cNvPr id="1" name=""/>
        <p:cNvGrpSpPr/>
        <p:nvPr/>
      </p:nvGrpSpPr>
      <p:grpSpPr>
        <a:xfrm>
          <a:off x="0" y="0"/>
          <a:ext cx="0" cy="0"/>
          <a:chOff x="0" y="0"/>
          <a:chExt cx="0" cy="0"/>
        </a:xfrm>
      </p:grpSpPr>
      <p:sp>
        <p:nvSpPr>
          <p:cNvPr id="2" name="標題 1"/>
          <p:cNvSpPr>
            <a:spLocks noGrp="1"/>
          </p:cNvSpPr>
          <p:nvPr>
            <p:ph type="ctrTitle"/>
          </p:nvPr>
        </p:nvSpPr>
        <p:spPr>
          <a:xfrm>
            <a:off x="181977" y="1427610"/>
            <a:ext cx="11828045" cy="1636294"/>
          </a:xfrm>
        </p:spPr>
        <p:txBody>
          <a:bodyPr>
            <a:noAutofit/>
          </a:bodyPr>
          <a:lstStyle/>
          <a:p>
            <a:r>
              <a:rPr lang="en-US" altLang="zh-TW" sz="4800" b="1" dirty="0"/>
              <a:t>Hazard prediction discriminates between novice and experienced drivers</a:t>
            </a:r>
            <a:endParaRPr lang="zh-TW" altLang="zh-TW" sz="4800" dirty="0"/>
          </a:p>
        </p:txBody>
      </p:sp>
      <p:sp>
        <p:nvSpPr>
          <p:cNvPr id="4" name="文字方塊 3"/>
          <p:cNvSpPr txBox="1"/>
          <p:nvPr/>
        </p:nvSpPr>
        <p:spPr>
          <a:xfrm>
            <a:off x="8821017" y="5939752"/>
            <a:ext cx="3173506" cy="523220"/>
          </a:xfrm>
          <a:prstGeom prst="rect">
            <a:avLst/>
          </a:prstGeom>
          <a:noFill/>
        </p:spPr>
        <p:txBody>
          <a:bodyPr wrap="square" rtlCol="0">
            <a:spAutoFit/>
          </a:bodyPr>
          <a:lstStyle/>
          <a:p>
            <a:r>
              <a:rPr lang="en-US" altLang="zh-TW" sz="2800" b="1" dirty="0"/>
              <a:t>Reporter</a:t>
            </a:r>
            <a:r>
              <a:rPr lang="zh-TW" altLang="en-US" sz="2800" b="1" dirty="0"/>
              <a:t>：</a:t>
            </a:r>
            <a:r>
              <a:rPr lang="zh-TW" altLang="en-US" sz="2800" b="1" dirty="0">
                <a:latin typeface="微軟正黑體" panose="020B0604030504040204" pitchFamily="34" charset="-120"/>
                <a:ea typeface="微軟正黑體" panose="020B0604030504040204" pitchFamily="34" charset="-120"/>
              </a:rPr>
              <a:t>陳姿璇</a:t>
            </a:r>
          </a:p>
        </p:txBody>
      </p:sp>
      <p:sp>
        <p:nvSpPr>
          <p:cNvPr id="3" name="矩形 2"/>
          <p:cNvSpPr/>
          <p:nvPr/>
        </p:nvSpPr>
        <p:spPr>
          <a:xfrm>
            <a:off x="5036020" y="3429000"/>
            <a:ext cx="2119958" cy="461665"/>
          </a:xfrm>
          <a:prstGeom prst="rect">
            <a:avLst/>
          </a:prstGeom>
        </p:spPr>
        <p:txBody>
          <a:bodyPr wrap="square">
            <a:spAutoFit/>
          </a:bodyPr>
          <a:lstStyle/>
          <a:p>
            <a:r>
              <a:rPr lang="en-US" altLang="zh-TW" sz="2400" dirty="0"/>
              <a:t>David </a:t>
            </a:r>
            <a:r>
              <a:rPr lang="en-US" altLang="zh-TW" sz="2400" dirty="0" err="1"/>
              <a:t>Crundall</a:t>
            </a:r>
            <a:r>
              <a:rPr lang="en-US" altLang="zh-TW" sz="2400" dirty="0"/>
              <a:t> </a:t>
            </a:r>
            <a:endParaRPr lang="zh-TW" altLang="en-US" sz="2400" dirty="0"/>
          </a:p>
        </p:txBody>
      </p:sp>
      <p:sp>
        <p:nvSpPr>
          <p:cNvPr id="5" name="矩形 4"/>
          <p:cNvSpPr/>
          <p:nvPr/>
        </p:nvSpPr>
        <p:spPr>
          <a:xfrm>
            <a:off x="2898091" y="4395834"/>
            <a:ext cx="6156699" cy="830997"/>
          </a:xfrm>
          <a:prstGeom prst="rect">
            <a:avLst/>
          </a:prstGeom>
        </p:spPr>
        <p:txBody>
          <a:bodyPr wrap="square">
            <a:spAutoFit/>
          </a:bodyPr>
          <a:lstStyle/>
          <a:p>
            <a:r>
              <a:rPr lang="fr-FR" altLang="zh-TW" sz="2400" dirty="0"/>
              <a:t>Accident Analysis &amp; Prevention</a:t>
            </a:r>
          </a:p>
          <a:p>
            <a:r>
              <a:rPr lang="fr-FR" altLang="zh-TW" sz="2400" dirty="0"/>
              <a:t>Volume 86, January 2016, Pages 47-58</a:t>
            </a:r>
          </a:p>
        </p:txBody>
      </p:sp>
    </p:spTree>
    <p:extLst>
      <p:ext uri="{BB962C8B-B14F-4D97-AF65-F5344CB8AC3E}">
        <p14:creationId xmlns:p14="http://schemas.microsoft.com/office/powerpoint/2010/main" val="2583087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7" name="矩形 6">
            <a:extLst>
              <a:ext uri="{FF2B5EF4-FFF2-40B4-BE49-F238E27FC236}">
                <a16:creationId xmlns:a16="http://schemas.microsoft.com/office/drawing/2014/main" id="{4EE1B267-147D-48DC-9EF4-D965C5B659E0}"/>
              </a:ext>
            </a:extLst>
          </p:cNvPr>
          <p:cNvSpPr/>
          <p:nvPr/>
        </p:nvSpPr>
        <p:spPr>
          <a:xfrm>
            <a:off x="166635" y="1816447"/>
            <a:ext cx="11519843" cy="1384995"/>
          </a:xfrm>
          <a:prstGeom prst="rect">
            <a:avLst/>
          </a:prstGeom>
        </p:spPr>
        <p:txBody>
          <a:bodyPr wrap="square">
            <a:spAutoFit/>
          </a:bodyPr>
          <a:lstStyle/>
          <a:p>
            <a:pPr marL="457200" indent="-457200">
              <a:buFont typeface="Arial" panose="020B0604020202020204" pitchFamily="34" charset="0"/>
              <a:buChar char="•"/>
            </a:pPr>
            <a:r>
              <a:rPr lang="en-US" altLang="zh-TW" sz="2800" b="1" dirty="0">
                <a:solidFill>
                  <a:prstClr val="black"/>
                </a:solidFill>
                <a:latin typeface="微軟正黑體" panose="020B0604030504040204" pitchFamily="34" charset="-120"/>
                <a:ea typeface="微軟正黑體" panose="020B0604030504040204" pitchFamily="34" charset="-120"/>
              </a:rPr>
              <a:t>4</a:t>
            </a:r>
            <a:r>
              <a:rPr lang="zh-TW" altLang="en-US" sz="2800" b="1" dirty="0">
                <a:solidFill>
                  <a:prstClr val="black"/>
                </a:solidFill>
                <a:latin typeface="微軟正黑體" panose="020B0604030504040204" pitchFamily="34" charset="-120"/>
                <a:ea typeface="微軟正黑體" panose="020B0604030504040204" pitchFamily="34" charset="-120"/>
              </a:rPr>
              <a:t>個包含危險事件的影片，其平均按鈕按下次數</a:t>
            </a:r>
            <a:r>
              <a:rPr lang="en-US" altLang="zh-TW" sz="2800" b="1" dirty="0">
                <a:solidFill>
                  <a:prstClr val="black"/>
                </a:solidFill>
                <a:latin typeface="微軟正黑體" panose="020B0604030504040204" pitchFamily="34" charset="-120"/>
                <a:ea typeface="微軟正黑體" panose="020B0604030504040204" pitchFamily="34" charset="-120"/>
              </a:rPr>
              <a:t>(1.65</a:t>
            </a:r>
            <a:r>
              <a:rPr lang="zh-TW" altLang="en-US" sz="2800" b="1" dirty="0">
                <a:solidFill>
                  <a:prstClr val="black"/>
                </a:solidFill>
                <a:latin typeface="微軟正黑體" panose="020B0604030504040204" pitchFamily="34" charset="-120"/>
                <a:ea typeface="微軟正黑體" panose="020B0604030504040204" pitchFamily="34" charset="-120"/>
              </a:rPr>
              <a:t>次</a:t>
            </a:r>
            <a:r>
              <a:rPr lang="en-US" altLang="zh-TW" sz="2800" b="1" dirty="0">
                <a:solidFill>
                  <a:prstClr val="black"/>
                </a:solidFill>
                <a:latin typeface="微軟正黑體" panose="020B0604030504040204" pitchFamily="34" charset="-120"/>
                <a:ea typeface="微軟正黑體" panose="020B0604030504040204" pitchFamily="34" charset="-120"/>
              </a:rPr>
              <a:t> (SD = 0.07))</a:t>
            </a:r>
            <a:r>
              <a:rPr lang="zh-TW" altLang="en-US" sz="2800" b="1" dirty="0">
                <a:solidFill>
                  <a:prstClr val="black"/>
                </a:solidFill>
                <a:latin typeface="微軟正黑體" panose="020B0604030504040204" pitchFamily="34" charset="-120"/>
                <a:ea typeface="微軟正黑體" panose="020B0604030504040204" pitchFamily="34" charset="-120"/>
              </a:rPr>
              <a:t>顯著高於</a:t>
            </a:r>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a:solidFill>
                  <a:prstClr val="black"/>
                </a:solidFill>
                <a:latin typeface="微軟正黑體" panose="020B0604030504040204" pitchFamily="34" charset="-120"/>
                <a:ea typeface="微軟正黑體" panose="020B0604030504040204" pitchFamily="34" charset="-120"/>
              </a:rPr>
              <a:t>個危害事件的次數</a:t>
            </a:r>
            <a:r>
              <a:rPr lang="en-US" altLang="zh-TW" sz="2800" b="1" dirty="0">
                <a:solidFill>
                  <a:prstClr val="black"/>
                </a:solidFill>
                <a:latin typeface="微軟正黑體" panose="020B0604030504040204" pitchFamily="34" charset="-120"/>
                <a:ea typeface="微軟正黑體" panose="020B0604030504040204" pitchFamily="34" charset="-120"/>
              </a:rPr>
              <a:t>(1.10</a:t>
            </a:r>
            <a:r>
              <a:rPr lang="zh-TW" altLang="en-US" sz="2800" b="1" dirty="0">
                <a:solidFill>
                  <a:prstClr val="black"/>
                </a:solidFill>
                <a:latin typeface="微軟正黑體" panose="020B0604030504040204" pitchFamily="34" charset="-120"/>
                <a:ea typeface="微軟正黑體" panose="020B0604030504040204" pitchFamily="34" charset="-120"/>
              </a:rPr>
              <a:t>次</a:t>
            </a:r>
            <a:r>
              <a:rPr lang="en-US" altLang="zh-TW" sz="2800" b="1" dirty="0">
                <a:solidFill>
                  <a:prstClr val="black"/>
                </a:solidFill>
                <a:latin typeface="微軟正黑體" panose="020B0604030504040204" pitchFamily="34" charset="-120"/>
                <a:ea typeface="微軟正黑體" panose="020B0604030504040204" pitchFamily="34" charset="-120"/>
              </a:rPr>
              <a:t> (SD = 0.09)) (F1, 53 = 55, p &lt; 0.001)</a:t>
            </a:r>
          </a:p>
        </p:txBody>
      </p:sp>
      <p:sp>
        <p:nvSpPr>
          <p:cNvPr id="10" name="矩形 9">
            <a:extLst>
              <a:ext uri="{FF2B5EF4-FFF2-40B4-BE49-F238E27FC236}">
                <a16:creationId xmlns:a16="http://schemas.microsoft.com/office/drawing/2014/main" id="{33B09842-4A1D-476D-A5CF-3FFD9B64F45D}"/>
              </a:ext>
            </a:extLst>
          </p:cNvPr>
          <p:cNvSpPr/>
          <p:nvPr/>
        </p:nvSpPr>
        <p:spPr>
          <a:xfrm>
            <a:off x="166635" y="3531669"/>
            <a:ext cx="11742868"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城市場景的注視時間</a:t>
            </a:r>
            <a:r>
              <a:rPr lang="en-US" altLang="zh-TW" sz="2800" b="1" dirty="0">
                <a:solidFill>
                  <a:prstClr val="black"/>
                </a:solidFill>
                <a:latin typeface="微軟正黑體" panose="020B0604030504040204" pitchFamily="34" charset="-120"/>
                <a:ea typeface="微軟正黑體" panose="020B0604030504040204" pitchFamily="34" charset="-120"/>
              </a:rPr>
              <a:t>(229ms (SD = 31.5))</a:t>
            </a:r>
            <a:r>
              <a:rPr lang="zh-TW" altLang="en-US" sz="2800" b="1" dirty="0">
                <a:solidFill>
                  <a:prstClr val="black"/>
                </a:solidFill>
                <a:latin typeface="微軟正黑體" panose="020B0604030504040204" pitchFamily="34" charset="-120"/>
                <a:ea typeface="微軟正黑體" panose="020B0604030504040204" pitchFamily="34" charset="-120"/>
              </a:rPr>
              <a:t>比住宅區場景的注視時間</a:t>
            </a:r>
            <a:r>
              <a:rPr lang="en-US" altLang="zh-TW" sz="2800" b="1" dirty="0">
                <a:solidFill>
                  <a:prstClr val="black"/>
                </a:solidFill>
                <a:latin typeface="微軟正黑體" panose="020B0604030504040204" pitchFamily="34" charset="-120"/>
                <a:ea typeface="微軟正黑體" panose="020B0604030504040204" pitchFamily="34" charset="-120"/>
              </a:rPr>
              <a:t>(209ms (SD = 25.8))</a:t>
            </a:r>
            <a:r>
              <a:rPr lang="zh-TW" altLang="en-US" sz="2800" b="1" dirty="0">
                <a:solidFill>
                  <a:prstClr val="black"/>
                </a:solidFill>
                <a:latin typeface="微軟正黑體" panose="020B0604030504040204" pitchFamily="34" charset="-120"/>
                <a:ea typeface="微軟正黑體" panose="020B0604030504040204" pitchFamily="34" charset="-120"/>
              </a:rPr>
              <a:t>多（</a:t>
            </a:r>
            <a:r>
              <a:rPr lang="en-US" altLang="zh-TW" sz="2800" b="1" dirty="0">
                <a:solidFill>
                  <a:prstClr val="black"/>
                </a:solidFill>
                <a:latin typeface="微軟正黑體" panose="020B0604030504040204" pitchFamily="34" charset="-120"/>
                <a:ea typeface="微軟正黑體" panose="020B0604030504040204" pitchFamily="34" charset="-120"/>
              </a:rPr>
              <a:t>F 1</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36  =  32.5</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p  &lt;  0.001</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2694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10" name="矩形 9">
            <a:extLst>
              <a:ext uri="{FF2B5EF4-FFF2-40B4-BE49-F238E27FC236}">
                <a16:creationId xmlns:a16="http://schemas.microsoft.com/office/drawing/2014/main" id="{33B09842-4A1D-476D-A5CF-3FFD9B64F45D}"/>
              </a:ext>
            </a:extLst>
          </p:cNvPr>
          <p:cNvSpPr/>
          <p:nvPr/>
        </p:nvSpPr>
        <p:spPr>
          <a:xfrm>
            <a:off x="224566" y="1827750"/>
            <a:ext cx="11742868" cy="1815882"/>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事件支持率</a:t>
            </a:r>
            <a:r>
              <a:rPr lang="en-US" altLang="zh-TW" sz="2800" b="1" dirty="0">
                <a:solidFill>
                  <a:prstClr val="black"/>
                </a:solidFill>
                <a:highlight>
                  <a:srgbClr val="FFDC6D"/>
                </a:highlight>
                <a:latin typeface="微軟正黑體" panose="020B0604030504040204" pitchFamily="34" charset="-120"/>
                <a:ea typeface="微軟正黑體" panose="020B0604030504040204" pitchFamily="34" charset="-120"/>
              </a:rPr>
              <a:t>(%)</a:t>
            </a:r>
          </a:p>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若參與者有</a:t>
            </a:r>
            <a:r>
              <a:rPr lang="en-US" altLang="zh-TW" sz="2800" b="1" dirty="0">
                <a:solidFill>
                  <a:prstClr val="black"/>
                </a:solidFill>
                <a:latin typeface="微軟正黑體" panose="020B0604030504040204" pitchFamily="34" charset="-120"/>
                <a:ea typeface="微軟正黑體" panose="020B0604030504040204" pitchFamily="34" charset="-120"/>
              </a:rPr>
              <a:t>30%</a:t>
            </a:r>
            <a:r>
              <a:rPr lang="zh-TW" altLang="en-US" sz="2800" b="1" dirty="0">
                <a:solidFill>
                  <a:prstClr val="black"/>
                </a:solidFill>
                <a:latin typeface="微軟正黑體" panose="020B0604030504040204" pitchFamily="34" charset="-120"/>
                <a:ea typeface="微軟正黑體" panose="020B0604030504040204" pitchFamily="34" charset="-120"/>
              </a:rPr>
              <a:t>以上都認為該事件是危險的，則該事件被認為具有很高的支持率。</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例如：</a:t>
            </a:r>
            <a:r>
              <a:rPr lang="en-US" altLang="zh-TW" sz="2800" b="1" dirty="0">
                <a:solidFill>
                  <a:prstClr val="black"/>
                </a:solidFill>
                <a:latin typeface="微軟正黑體" panose="020B0604030504040204" pitchFamily="34" charset="-120"/>
                <a:ea typeface="微軟正黑體" panose="020B0604030504040204" pitchFamily="34" charset="-120"/>
              </a:rPr>
              <a:t>M5</a:t>
            </a:r>
            <a:r>
              <a:rPr lang="zh-TW" altLang="en-US" sz="2800" b="1" dirty="0">
                <a:solidFill>
                  <a:prstClr val="black"/>
                </a:solidFill>
                <a:latin typeface="微軟正黑體" panose="020B0604030504040204" pitchFamily="34" charset="-120"/>
                <a:ea typeface="微軟正黑體" panose="020B0604030504040204" pitchFamily="34" charset="-120"/>
              </a:rPr>
              <a:t>的</a:t>
            </a:r>
            <a:r>
              <a:rPr lang="en-US" altLang="zh-TW" sz="2800" b="1" dirty="0">
                <a:solidFill>
                  <a:prstClr val="black"/>
                </a:solidFill>
                <a:latin typeface="微軟正黑體" panose="020B0604030504040204" pitchFamily="34" charset="-120"/>
                <a:ea typeface="微軟正黑體" panose="020B0604030504040204" pitchFamily="34" charset="-120"/>
              </a:rPr>
              <a:t>E1</a:t>
            </a:r>
            <a:r>
              <a:rPr lang="zh-TW" altLang="en-US" sz="2800" b="1" dirty="0">
                <a:solidFill>
                  <a:prstClr val="black"/>
                </a:solidFill>
                <a:latin typeface="微軟正黑體" panose="020B0604030504040204" pitchFamily="34" charset="-120"/>
                <a:ea typeface="微軟正黑體" panose="020B0604030504040204" pitchFamily="34" charset="-120"/>
              </a:rPr>
              <a:t>事件只有</a:t>
            </a:r>
            <a:r>
              <a:rPr lang="en-US" altLang="zh-TW" sz="2800" b="1" dirty="0">
                <a:solidFill>
                  <a:prstClr val="black"/>
                </a:solidFill>
                <a:latin typeface="微軟正黑體" panose="020B0604030504040204" pitchFamily="34" charset="-120"/>
                <a:ea typeface="微軟正黑體" panose="020B0604030504040204" pitchFamily="34" charset="-120"/>
              </a:rPr>
              <a:t>11%(6/56)</a:t>
            </a:r>
            <a:r>
              <a:rPr lang="zh-TW" altLang="en-US" sz="2800" b="1" dirty="0">
                <a:solidFill>
                  <a:prstClr val="black"/>
                </a:solidFill>
                <a:latin typeface="微軟正黑體" panose="020B0604030504040204" pitchFamily="34" charset="-120"/>
                <a:ea typeface="微軟正黑體" panose="020B0604030504040204" pitchFamily="34" charset="-120"/>
              </a:rPr>
              <a:t>的參與者認為此事件是危險的。</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5" name="矩形 4">
            <a:extLst>
              <a:ext uri="{FF2B5EF4-FFF2-40B4-BE49-F238E27FC236}">
                <a16:creationId xmlns:a16="http://schemas.microsoft.com/office/drawing/2014/main" id="{111AAF08-0E50-4B35-B11B-EE32064A909E}"/>
              </a:ext>
            </a:extLst>
          </p:cNvPr>
          <p:cNvSpPr/>
          <p:nvPr/>
        </p:nvSpPr>
        <p:spPr>
          <a:xfrm>
            <a:off x="224566" y="4124174"/>
            <a:ext cx="11742868" cy="1815882"/>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反應靈敏度</a:t>
            </a:r>
            <a:r>
              <a:rPr lang="en-US" altLang="zh-TW" sz="2800" b="1" dirty="0">
                <a:solidFill>
                  <a:prstClr val="black"/>
                </a:solidFill>
                <a:highlight>
                  <a:srgbClr val="FFDC6D"/>
                </a:highlight>
                <a:latin typeface="微軟正黑體" panose="020B0604030504040204" pitchFamily="34" charset="-120"/>
                <a:ea typeface="微軟正黑體" panose="020B0604030504040204" pitchFamily="34" charset="-120"/>
              </a:rPr>
              <a:t>(%)</a:t>
            </a:r>
          </a:p>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針對每個危險事件，計算每組駕駛員反應的支持分數百分比</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例如：</a:t>
            </a:r>
            <a:r>
              <a:rPr lang="en-US" altLang="zh-TW" sz="2800" b="1" dirty="0">
                <a:solidFill>
                  <a:prstClr val="black"/>
                </a:solidFill>
                <a:latin typeface="微軟正黑體" panose="020B0604030504040204" pitchFamily="34" charset="-120"/>
                <a:ea typeface="微軟正黑體" panose="020B0604030504040204" pitchFamily="34" charset="-120"/>
              </a:rPr>
              <a:t>M5</a:t>
            </a:r>
            <a:r>
              <a:rPr lang="zh-TW" altLang="en-US" sz="2800" b="1" dirty="0">
                <a:solidFill>
                  <a:prstClr val="black"/>
                </a:solidFill>
                <a:latin typeface="微軟正黑體" panose="020B0604030504040204" pitchFamily="34" charset="-120"/>
                <a:ea typeface="微軟正黑體" panose="020B0604030504040204" pitchFamily="34" charset="-120"/>
              </a:rPr>
              <a:t>的</a:t>
            </a:r>
            <a:r>
              <a:rPr lang="en-US" altLang="zh-TW" sz="2800" b="1" dirty="0">
                <a:solidFill>
                  <a:prstClr val="black"/>
                </a:solidFill>
                <a:latin typeface="微軟正黑體" panose="020B0604030504040204" pitchFamily="34" charset="-120"/>
                <a:ea typeface="微軟正黑體" panose="020B0604030504040204" pitchFamily="34" charset="-120"/>
              </a:rPr>
              <a:t>E1</a:t>
            </a:r>
            <a:r>
              <a:rPr lang="zh-TW" altLang="en-US" sz="2800" b="1" dirty="0">
                <a:solidFill>
                  <a:prstClr val="black"/>
                </a:solidFill>
                <a:latin typeface="微軟正黑體" panose="020B0604030504040204" pitchFamily="34" charset="-120"/>
                <a:ea typeface="微軟正黑體" panose="020B0604030504040204" pitchFamily="34" charset="-120"/>
              </a:rPr>
              <a:t>事件對於年輕、有經驗和老年駕駛者分別為</a:t>
            </a:r>
            <a:r>
              <a:rPr lang="en-US" altLang="zh-TW" sz="2800" b="1" dirty="0">
                <a:solidFill>
                  <a:prstClr val="black"/>
                </a:solidFill>
                <a:latin typeface="微軟正黑體" panose="020B0604030504040204" pitchFamily="34" charset="-120"/>
                <a:ea typeface="微軟正黑體" panose="020B0604030504040204" pitchFamily="34" charset="-120"/>
              </a:rPr>
              <a:t>1/21, 3/19, 2/16 </a:t>
            </a:r>
            <a:r>
              <a:rPr lang="zh-TW" altLang="en-US" sz="2800" b="1" dirty="0">
                <a:solidFill>
                  <a:prstClr val="black"/>
                </a:solidFill>
                <a:latin typeface="微軟正黑體" panose="020B0604030504040204" pitchFamily="34" charset="-120"/>
                <a:ea typeface="微軟正黑體" panose="020B0604030504040204" pitchFamily="34" charset="-120"/>
              </a:rPr>
              <a:t>，分別占支持率的</a:t>
            </a:r>
            <a:r>
              <a:rPr lang="en-US" altLang="zh-TW" sz="2800" b="1" dirty="0">
                <a:solidFill>
                  <a:prstClr val="black"/>
                </a:solidFill>
                <a:latin typeface="微軟正黑體" panose="020B0604030504040204" pitchFamily="34" charset="-120"/>
                <a:ea typeface="微軟正黑體" panose="020B0604030504040204" pitchFamily="34" charset="-120"/>
              </a:rPr>
              <a:t>4.8%, 15.8%</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en-US" altLang="zh-TW" sz="2800" b="1" dirty="0">
                <a:solidFill>
                  <a:prstClr val="black"/>
                </a:solidFill>
                <a:latin typeface="微軟正黑體" panose="020B0604030504040204" pitchFamily="34" charset="-120"/>
                <a:ea typeface="微軟正黑體" panose="020B0604030504040204" pitchFamily="34" charset="-120"/>
              </a:rPr>
              <a:t>12.5%</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532982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10" name="矩形 9">
            <a:extLst>
              <a:ext uri="{FF2B5EF4-FFF2-40B4-BE49-F238E27FC236}">
                <a16:creationId xmlns:a16="http://schemas.microsoft.com/office/drawing/2014/main" id="{33B09842-4A1D-476D-A5CF-3FFD9B64F45D}"/>
              </a:ext>
            </a:extLst>
          </p:cNvPr>
          <p:cNvSpPr/>
          <p:nvPr/>
        </p:nvSpPr>
        <p:spPr>
          <a:xfrm>
            <a:off x="224566" y="1827750"/>
            <a:ext cx="11967434" cy="3108543"/>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highlight>
                  <a:srgbClr val="F7C09B"/>
                </a:highlight>
                <a:latin typeface="微軟正黑體" panose="020B0604030504040204" pitchFamily="34" charset="-120"/>
                <a:ea typeface="微軟正黑體" panose="020B0604030504040204" pitchFamily="34" charset="-120"/>
              </a:rPr>
              <a:t>行人類別</a:t>
            </a:r>
            <a:r>
              <a:rPr lang="zh-TW" altLang="en-US" sz="2800" b="1" dirty="0">
                <a:solidFill>
                  <a:prstClr val="black"/>
                </a:solidFill>
                <a:latin typeface="微軟正黑體" panose="020B0604030504040204" pitchFamily="34" charset="-120"/>
                <a:ea typeface="微軟正黑體" panose="020B0604030504040204" pitchFamily="34" charset="-120"/>
              </a:rPr>
              <a:t>包括</a:t>
            </a:r>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en-US" sz="2800" b="1" dirty="0">
                <a:solidFill>
                  <a:prstClr val="black"/>
                </a:solidFill>
                <a:latin typeface="微軟正黑體" panose="020B0604030504040204" pitchFamily="34" charset="-120"/>
                <a:ea typeface="微軟正黑體" panose="020B0604030504040204" pitchFamily="34" charset="-120"/>
              </a:rPr>
              <a:t>項在實驗計畫中的高支持事件</a:t>
            </a:r>
            <a:r>
              <a:rPr lang="en-US" altLang="zh-TW" sz="2800" b="1" dirty="0">
                <a:solidFill>
                  <a:prstClr val="black"/>
                </a:solidFill>
                <a:latin typeface="微軟正黑體" panose="020B0604030504040204" pitchFamily="34" charset="-120"/>
                <a:ea typeface="微軟正黑體" panose="020B0604030504040204" pitchFamily="34" charset="-120"/>
              </a:rPr>
              <a:t>(M3_E3, M4_E2 </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en-US" altLang="zh-TW" sz="2800" b="1" dirty="0">
                <a:solidFill>
                  <a:prstClr val="black"/>
                </a:solidFill>
                <a:latin typeface="微軟正黑體" panose="020B0604030504040204" pitchFamily="34" charset="-120"/>
                <a:ea typeface="微軟正黑體" panose="020B0604030504040204" pitchFamily="34" charset="-120"/>
              </a:rPr>
              <a:t> M4_E3)</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en-US" altLang="zh-TW" sz="2800" b="1" dirty="0">
                <a:solidFill>
                  <a:prstClr val="black"/>
                </a:solidFill>
                <a:latin typeface="微軟正黑體" panose="020B0604030504040204" pitchFamily="34" charset="-120"/>
                <a:ea typeface="微軟正黑體" panose="020B0604030504040204" pitchFamily="34" charset="-120"/>
              </a:rPr>
              <a:t>1</a:t>
            </a:r>
            <a:r>
              <a:rPr lang="zh-TW" altLang="en-US" sz="2800" b="1" dirty="0">
                <a:solidFill>
                  <a:prstClr val="black"/>
                </a:solidFill>
                <a:latin typeface="微軟正黑體" panose="020B0604030504040204" pitchFamily="34" charset="-120"/>
                <a:ea typeface="微軟正黑體" panose="020B0604030504040204" pitchFamily="34" charset="-120"/>
              </a:rPr>
              <a:t>項低支持事件</a:t>
            </a:r>
            <a:r>
              <a:rPr lang="en-US" altLang="zh-TW" sz="2800" b="1" dirty="0">
                <a:solidFill>
                  <a:prstClr val="black"/>
                </a:solidFill>
                <a:latin typeface="微軟正黑體" panose="020B0604030504040204" pitchFamily="34" charset="-120"/>
                <a:ea typeface="微軟正黑體" panose="020B0604030504040204" pitchFamily="34" charset="-120"/>
              </a:rPr>
              <a:t>(M4_E4)</a:t>
            </a:r>
          </a:p>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這三項高支持事件之間的測量值中都無顯著差異</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低支持事件包括</a:t>
            </a:r>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a:solidFill>
                  <a:prstClr val="black"/>
                </a:solidFill>
                <a:latin typeface="微軟正黑體" panose="020B0604030504040204" pitchFamily="34" charset="-120"/>
                <a:ea typeface="微軟正黑體" panose="020B0604030504040204" pitchFamily="34" charset="-120"/>
              </a:rPr>
              <a:t>個孩子在右路邊行走。儘管所有駕駛員都將注意力集中在這些孩子上，但</a:t>
            </a:r>
            <a:r>
              <a:rPr lang="en-US" altLang="zh-TW" sz="2800" b="1" dirty="0">
                <a:solidFill>
                  <a:prstClr val="black"/>
                </a:solidFill>
                <a:latin typeface="微軟正黑體" panose="020B0604030504040204" pitchFamily="34" charset="-120"/>
                <a:ea typeface="微軟正黑體" panose="020B0604030504040204" pitchFamily="34" charset="-120"/>
              </a:rPr>
              <a:t>16</a:t>
            </a:r>
            <a:r>
              <a:rPr lang="zh-TW" altLang="en-US" sz="2800" b="1" dirty="0">
                <a:solidFill>
                  <a:prstClr val="black"/>
                </a:solidFill>
                <a:latin typeface="微軟正黑體" panose="020B0604030504040204" pitchFamily="34" charset="-120"/>
                <a:ea typeface="微軟正黑體" panose="020B0604030504040204" pitchFamily="34" charset="-120"/>
              </a:rPr>
              <a:t>位年老駕駛員中只有</a:t>
            </a:r>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en-US" sz="2800" b="1" dirty="0">
                <a:solidFill>
                  <a:prstClr val="black"/>
                </a:solidFill>
                <a:latin typeface="微軟正黑體" panose="020B0604030504040204" pitchFamily="34" charset="-120"/>
                <a:ea typeface="微軟正黑體" panose="020B0604030504040204" pitchFamily="34" charset="-120"/>
              </a:rPr>
              <a:t>位，而</a:t>
            </a:r>
            <a:r>
              <a:rPr lang="en-US" altLang="zh-TW" sz="2800" b="1" dirty="0">
                <a:solidFill>
                  <a:prstClr val="black"/>
                </a:solidFill>
                <a:latin typeface="微軟正黑體" panose="020B0604030504040204" pitchFamily="34" charset="-120"/>
                <a:ea typeface="微軟正黑體" panose="020B0604030504040204" pitchFamily="34" charset="-120"/>
              </a:rPr>
              <a:t>19</a:t>
            </a:r>
            <a:r>
              <a:rPr lang="zh-TW" altLang="en-US" sz="2800" b="1" dirty="0">
                <a:solidFill>
                  <a:prstClr val="black"/>
                </a:solidFill>
                <a:latin typeface="微軟正黑體" panose="020B0604030504040204" pitchFamily="34" charset="-120"/>
                <a:ea typeface="微軟正黑體" panose="020B0604030504040204" pitchFamily="34" charset="-120"/>
              </a:rPr>
              <a:t>位經驗豐富駕駛員中只有</a:t>
            </a:r>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a:solidFill>
                  <a:prstClr val="black"/>
                </a:solidFill>
                <a:latin typeface="微軟正黑體" panose="020B0604030504040204" pitchFamily="34" charset="-120"/>
                <a:ea typeface="微軟正黑體" panose="020B0604030504040204" pitchFamily="34" charset="-120"/>
              </a:rPr>
              <a:t>位對此事件做出了回應。此外，沒有年輕的駕駛員認為此事件是危險的。</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0767335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10" name="矩形 9">
            <a:extLst>
              <a:ext uri="{FF2B5EF4-FFF2-40B4-BE49-F238E27FC236}">
                <a16:creationId xmlns:a16="http://schemas.microsoft.com/office/drawing/2014/main" id="{33B09842-4A1D-476D-A5CF-3FFD9B64F45D}"/>
              </a:ext>
            </a:extLst>
          </p:cNvPr>
          <p:cNvSpPr/>
          <p:nvPr/>
        </p:nvSpPr>
        <p:spPr>
          <a:xfrm>
            <a:off x="224566" y="1827750"/>
            <a:ext cx="11751844" cy="4401205"/>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highlight>
                  <a:srgbClr val="F7C09B"/>
                </a:highlight>
                <a:latin typeface="微軟正黑體" panose="020B0604030504040204" pitchFamily="34" charset="-120"/>
                <a:ea typeface="微軟正黑體" panose="020B0604030504040204" pitchFamily="34" charset="-120"/>
              </a:rPr>
              <a:t>跟車類別</a:t>
            </a:r>
            <a:r>
              <a:rPr lang="zh-TW" altLang="en-US" sz="2800" b="1" dirty="0">
                <a:solidFill>
                  <a:prstClr val="black"/>
                </a:solidFill>
                <a:latin typeface="微軟正黑體" panose="020B0604030504040204" pitchFamily="34" charset="-120"/>
                <a:ea typeface="微軟正黑體" panose="020B0604030504040204" pitchFamily="34" charset="-120"/>
              </a:rPr>
              <a:t>包括</a:t>
            </a:r>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a:solidFill>
                  <a:prstClr val="black"/>
                </a:solidFill>
                <a:latin typeface="微軟正黑體" panose="020B0604030504040204" pitchFamily="34" charset="-120"/>
                <a:ea typeface="微軟正黑體" panose="020B0604030504040204" pitchFamily="34" charset="-120"/>
              </a:rPr>
              <a:t>項在實驗計畫中的事件</a:t>
            </a:r>
            <a:r>
              <a:rPr lang="en-US" altLang="zh-TW" sz="2800" b="1" dirty="0">
                <a:solidFill>
                  <a:prstClr val="black"/>
                </a:solidFill>
                <a:latin typeface="微軟正黑體" panose="020B0604030504040204" pitchFamily="34" charset="-120"/>
                <a:ea typeface="微軟正黑體" panose="020B0604030504040204" pitchFamily="34" charset="-120"/>
              </a:rPr>
              <a:t>(M1_E3</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en-US" altLang="zh-TW" sz="2800" b="1" dirty="0">
                <a:solidFill>
                  <a:prstClr val="black"/>
                </a:solidFill>
                <a:latin typeface="微軟正黑體" panose="020B0604030504040204" pitchFamily="34" charset="-120"/>
                <a:ea typeface="微軟正黑體" panose="020B0604030504040204" pitchFamily="34" charset="-120"/>
              </a:rPr>
              <a:t>M5_E2)</a:t>
            </a:r>
            <a:r>
              <a:rPr lang="zh-TW" altLang="en-US" sz="2800" b="1" dirty="0">
                <a:solidFill>
                  <a:prstClr val="black"/>
                </a:solidFill>
                <a:latin typeface="微軟正黑體" panose="020B0604030504040204" pitchFamily="34" charset="-120"/>
                <a:ea typeface="微軟正黑體" panose="020B0604030504040204" pitchFamily="34" charset="-120"/>
              </a:rPr>
              <a:t>，都有高支持率。</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indent="-457200">
              <a:buFont typeface="微軟正黑體" panose="020B0604030504040204" pitchFamily="34" charset="-120"/>
              <a:buChar char="→"/>
            </a:pPr>
            <a:r>
              <a:rPr lang="en-US" altLang="zh-TW" sz="2800" b="1" dirty="0">
                <a:solidFill>
                  <a:prstClr val="black"/>
                </a:solidFill>
                <a:latin typeface="微軟正黑體" panose="020B0604030504040204" pitchFamily="34" charset="-120"/>
                <a:ea typeface="微軟正黑體" panose="020B0604030504040204" pitchFamily="34" charset="-120"/>
              </a:rPr>
              <a:t>M5_E2</a:t>
            </a:r>
            <a:r>
              <a:rPr lang="zh-TW" altLang="en-US" sz="2800" b="1" dirty="0">
                <a:solidFill>
                  <a:prstClr val="black"/>
                </a:solidFill>
                <a:latin typeface="微軟正黑體" panose="020B0604030504040204" pitchFamily="34" charset="-120"/>
                <a:ea typeface="微軟正黑體" panose="020B0604030504040204" pitchFamily="34" charset="-120"/>
              </a:rPr>
              <a:t>在駕駛者類別間，對於危險事件的平均反應延遲、反應靈敏度或口語描述上都無顯著差異。</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indent="-457200">
              <a:buFont typeface="微軟正黑體" panose="020B0604030504040204" pitchFamily="34" charset="-120"/>
              <a:buChar char="→"/>
            </a:pPr>
            <a:r>
              <a:rPr lang="en-US" altLang="zh-TW" sz="2800" b="1" dirty="0">
                <a:solidFill>
                  <a:prstClr val="black"/>
                </a:solidFill>
                <a:latin typeface="微軟正黑體" panose="020B0604030504040204" pitchFamily="34" charset="-120"/>
                <a:ea typeface="微軟正黑體" panose="020B0604030504040204" pitchFamily="34" charset="-120"/>
              </a:rPr>
              <a:t>M5_E2</a:t>
            </a:r>
            <a:r>
              <a:rPr lang="zh-TW" altLang="en-US" sz="2800" b="1" dirty="0">
                <a:solidFill>
                  <a:prstClr val="black"/>
                </a:solidFill>
                <a:latin typeface="微軟正黑體" panose="020B0604030504040204" pitchFamily="34" charset="-120"/>
                <a:ea typeface="微軟正黑體" panose="020B0604030504040204" pitchFamily="34" charset="-120"/>
              </a:rPr>
              <a:t>只有在</a:t>
            </a:r>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視覺掃視的模式</a:t>
            </a:r>
            <a:r>
              <a:rPr lang="zh-TW" altLang="en-US" sz="2800" b="1" dirty="0">
                <a:solidFill>
                  <a:prstClr val="black"/>
                </a:solidFill>
                <a:latin typeface="微軟正黑體" panose="020B0604030504040204" pitchFamily="34" charset="-120"/>
                <a:ea typeface="微軟正黑體" panose="020B0604030504040204" pitchFamily="34" charset="-120"/>
              </a:rPr>
              <a:t>上有顯著差異</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這個危險事件發生在十字路口</a:t>
            </a:r>
            <a:r>
              <a:rPr lang="en-US" altLang="zh-TW" sz="2800" b="1" dirty="0">
                <a:solidFill>
                  <a:prstClr val="black"/>
                </a:solidFill>
                <a:latin typeface="微軟正黑體" panose="020B0604030504040204" pitchFamily="34" charset="-120"/>
                <a:ea typeface="微軟正黑體" panose="020B0604030504040204" pitchFamily="34" charset="-120"/>
              </a:rPr>
              <a:t>)</a:t>
            </a:r>
          </a:p>
          <a:p>
            <a:pPr marL="457200" indent="-457200">
              <a:buFont typeface="微軟正黑體" panose="020B0604030504040204" pitchFamily="34" charset="-120"/>
              <a:buChar char="→"/>
            </a:pPr>
            <a:r>
              <a:rPr lang="en-US" altLang="zh-TW" sz="2800" b="1" dirty="0">
                <a:solidFill>
                  <a:prstClr val="black"/>
                </a:solidFill>
                <a:latin typeface="微軟正黑體" panose="020B0604030504040204" pitchFamily="34" charset="-120"/>
                <a:ea typeface="微軟正黑體" panose="020B0604030504040204" pitchFamily="34" charset="-120"/>
              </a:rPr>
              <a:t>M1_E3</a:t>
            </a:r>
            <a:r>
              <a:rPr lang="zh-TW" altLang="en-US" sz="2800" b="1" dirty="0">
                <a:solidFill>
                  <a:prstClr val="black"/>
                </a:solidFill>
                <a:latin typeface="微軟正黑體" panose="020B0604030504040204" pitchFamily="34" charset="-120"/>
                <a:ea typeface="微軟正黑體" panose="020B0604030504040204" pitchFamily="34" charset="-120"/>
              </a:rPr>
              <a:t>在駕駛者類別間，對於危險事件的</a:t>
            </a:r>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平均反應延遲</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口語描述</a:t>
            </a:r>
            <a:r>
              <a:rPr lang="zh-TW" altLang="en-US" sz="2800" b="1" dirty="0">
                <a:solidFill>
                  <a:prstClr val="black"/>
                </a:solidFill>
                <a:latin typeface="微軟正黑體" panose="020B0604030504040204" pitchFamily="34" charset="-120"/>
                <a:ea typeface="微軟正黑體" panose="020B0604030504040204" pitchFamily="34" charset="-120"/>
              </a:rPr>
              <a:t>上有顯著差異。</a:t>
            </a:r>
          </a:p>
          <a:p>
            <a:pPr marL="457200" indent="-457200">
              <a:buFont typeface="微軟正黑體" panose="020B0604030504040204" pitchFamily="34" charset="-120"/>
              <a:buChar char="→"/>
            </a:pPr>
            <a:r>
              <a:rPr lang="en-US" altLang="zh-TW" sz="2800" b="1" dirty="0">
                <a:solidFill>
                  <a:prstClr val="black"/>
                </a:solidFill>
                <a:latin typeface="微軟正黑體" panose="020B0604030504040204" pitchFamily="34" charset="-120"/>
                <a:ea typeface="微軟正黑體" panose="020B0604030504040204" pitchFamily="34" charset="-120"/>
              </a:rPr>
              <a:t>M1_E3</a:t>
            </a:r>
            <a:r>
              <a:rPr lang="zh-TW" altLang="en-US" sz="2800" b="1" dirty="0">
                <a:solidFill>
                  <a:prstClr val="black"/>
                </a:solidFill>
                <a:latin typeface="微軟正黑體" panose="020B0604030504040204" pitchFamily="34" charset="-120"/>
                <a:ea typeface="微軟正黑體" panose="020B0604030504040204" pitchFamily="34" charset="-120"/>
              </a:rPr>
              <a:t>在老年駕駛員中的平均反應時間比新手和經驗豐富駕駛員還慢</a:t>
            </a:r>
            <a:r>
              <a:rPr lang="en-US" altLang="zh-TW" sz="2800" b="1" dirty="0">
                <a:solidFill>
                  <a:prstClr val="black"/>
                </a:solidFill>
                <a:latin typeface="微軟正黑體" panose="020B0604030504040204" pitchFamily="34" charset="-120"/>
                <a:ea typeface="微軟正黑體" panose="020B0604030504040204" pitchFamily="34" charset="-120"/>
              </a:rPr>
              <a:t>(F2, 40 = 14.147, p &lt; 0.001)</a:t>
            </a:r>
            <a:r>
              <a:rPr lang="zh-TW" altLang="en-US" sz="2800" b="1" dirty="0">
                <a:solidFill>
                  <a:prstClr val="black"/>
                </a:solidFill>
                <a:latin typeface="微軟正黑體" panose="020B0604030504040204" pitchFamily="34" charset="-120"/>
                <a:ea typeface="微軟正黑體" panose="020B0604030504040204" pitchFamily="34" charset="-120"/>
              </a:rPr>
              <a:t>，新手和經驗豐富駕駛員之間無顯著差異。</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3826263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10" name="矩形 9">
            <a:extLst>
              <a:ext uri="{FF2B5EF4-FFF2-40B4-BE49-F238E27FC236}">
                <a16:creationId xmlns:a16="http://schemas.microsoft.com/office/drawing/2014/main" id="{33B09842-4A1D-476D-A5CF-3FFD9B64F45D}"/>
              </a:ext>
            </a:extLst>
          </p:cNvPr>
          <p:cNvSpPr/>
          <p:nvPr/>
        </p:nvSpPr>
        <p:spPr>
          <a:xfrm>
            <a:off x="0" y="4845891"/>
            <a:ext cx="11887200" cy="2246769"/>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左圖為新手和經驗豐富駕駛員在危害上的反應時間點</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在前方汽車剎車時就反應危險</a:t>
            </a:r>
            <a:r>
              <a:rPr lang="en-US" altLang="zh-TW" sz="2800" b="1" dirty="0">
                <a:solidFill>
                  <a:prstClr val="black"/>
                </a:solidFill>
                <a:latin typeface="微軟正黑體" panose="020B0604030504040204" pitchFamily="34" charset="-120"/>
                <a:ea typeface="微軟正黑體" panose="020B0604030504040204" pitchFamily="34" charset="-120"/>
              </a:rPr>
              <a:t>)</a:t>
            </a:r>
          </a:p>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右圖為老年駕駛者在危害上的反應時間點</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在前方汽車轉入右邊停車格才反應危險</a:t>
            </a:r>
            <a:r>
              <a:rPr lang="en-US" altLang="zh-TW" sz="2800" b="1" dirty="0">
                <a:solidFill>
                  <a:prstClr val="black"/>
                </a:solidFill>
                <a:latin typeface="微軟正黑體" panose="020B0604030504040204" pitchFamily="34" charset="-120"/>
                <a:ea typeface="微軟正黑體" panose="020B0604030504040204" pitchFamily="34" charset="-120"/>
              </a:rPr>
              <a:t>)</a:t>
            </a:r>
          </a:p>
          <a:p>
            <a:pPr marL="457200" indent="-457200">
              <a:buFont typeface="Arial" panose="020B0604020202020204" pitchFamily="34" charset="0"/>
              <a:buChar char="•"/>
            </a:pP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pic>
        <p:nvPicPr>
          <p:cNvPr id="3" name="圖片 2">
            <a:extLst>
              <a:ext uri="{FF2B5EF4-FFF2-40B4-BE49-F238E27FC236}">
                <a16:creationId xmlns:a16="http://schemas.microsoft.com/office/drawing/2014/main" id="{DD9920F8-DFEC-4015-8632-70D0ECE65B30}"/>
              </a:ext>
            </a:extLst>
          </p:cNvPr>
          <p:cNvPicPr>
            <a:picLocks noChangeAspect="1"/>
          </p:cNvPicPr>
          <p:nvPr/>
        </p:nvPicPr>
        <p:blipFill>
          <a:blip r:embed="rId3"/>
          <a:stretch>
            <a:fillRect/>
          </a:stretch>
        </p:blipFill>
        <p:spPr>
          <a:xfrm>
            <a:off x="1176452" y="1392700"/>
            <a:ext cx="9839093" cy="3123737"/>
          </a:xfrm>
          <a:prstGeom prst="rect">
            <a:avLst/>
          </a:prstGeom>
        </p:spPr>
      </p:pic>
      <p:sp>
        <p:nvSpPr>
          <p:cNvPr id="4" name="矩形 3">
            <a:extLst>
              <a:ext uri="{FF2B5EF4-FFF2-40B4-BE49-F238E27FC236}">
                <a16:creationId xmlns:a16="http://schemas.microsoft.com/office/drawing/2014/main" id="{DC50F4A6-1375-48E6-BC90-5D08A9E20168}"/>
              </a:ext>
            </a:extLst>
          </p:cNvPr>
          <p:cNvSpPr/>
          <p:nvPr/>
        </p:nvSpPr>
        <p:spPr>
          <a:xfrm>
            <a:off x="5073121" y="869480"/>
            <a:ext cx="2045753" cy="523220"/>
          </a:xfrm>
          <a:prstGeom prst="rect">
            <a:avLst/>
          </a:prstGeom>
        </p:spPr>
        <p:txBody>
          <a:bodyPr wrap="none">
            <a:spAutoFit/>
          </a:bodyPr>
          <a:lstStyle/>
          <a:p>
            <a:r>
              <a:rPr lang="en-US" altLang="zh-TW" sz="2800" b="1" dirty="0">
                <a:solidFill>
                  <a:prstClr val="black"/>
                </a:solidFill>
                <a:latin typeface="微軟正黑體" panose="020B0604030504040204" pitchFamily="34" charset="-120"/>
                <a:ea typeface="微軟正黑體" panose="020B0604030504040204" pitchFamily="34" charset="-120"/>
              </a:rPr>
              <a:t>M1_E3</a:t>
            </a:r>
            <a:r>
              <a:rPr lang="zh-TW" altLang="en-US" sz="2800" b="1" dirty="0">
                <a:solidFill>
                  <a:prstClr val="black"/>
                </a:solidFill>
                <a:latin typeface="微軟正黑體" panose="020B0604030504040204" pitchFamily="34" charset="-120"/>
                <a:ea typeface="微軟正黑體" panose="020B0604030504040204" pitchFamily="34" charset="-120"/>
              </a:rPr>
              <a:t>事件</a:t>
            </a:r>
          </a:p>
        </p:txBody>
      </p:sp>
    </p:spTree>
    <p:extLst>
      <p:ext uri="{BB962C8B-B14F-4D97-AF65-F5344CB8AC3E}">
        <p14:creationId xmlns:p14="http://schemas.microsoft.com/office/powerpoint/2010/main" val="38906844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10" name="矩形 9">
            <a:extLst>
              <a:ext uri="{FF2B5EF4-FFF2-40B4-BE49-F238E27FC236}">
                <a16:creationId xmlns:a16="http://schemas.microsoft.com/office/drawing/2014/main" id="{33B09842-4A1D-476D-A5CF-3FFD9B64F45D}"/>
              </a:ext>
            </a:extLst>
          </p:cNvPr>
          <p:cNvSpPr/>
          <p:nvPr/>
        </p:nvSpPr>
        <p:spPr>
          <a:xfrm>
            <a:off x="152397" y="4046530"/>
            <a:ext cx="11887200" cy="2246769"/>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大多數的新手和經驗豐富的駕駛員在頭描述上也與老年駕駛者不同</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老年駕駛者多將危險視為前方汽車右轉時沒打方向燈</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新手和經驗豐富駕駛員的危險為前方汽車突然剎車</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卡方檢定中發現老年駕駛者比新手和經驗豐富的駕駛員較常對交通標誌或駕駛者的訊號燈提出問題</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pic>
        <p:nvPicPr>
          <p:cNvPr id="3" name="圖片 2">
            <a:extLst>
              <a:ext uri="{FF2B5EF4-FFF2-40B4-BE49-F238E27FC236}">
                <a16:creationId xmlns:a16="http://schemas.microsoft.com/office/drawing/2014/main" id="{DD9920F8-DFEC-4015-8632-70D0ECE65B30}"/>
              </a:ext>
            </a:extLst>
          </p:cNvPr>
          <p:cNvPicPr>
            <a:picLocks noChangeAspect="1"/>
          </p:cNvPicPr>
          <p:nvPr/>
        </p:nvPicPr>
        <p:blipFill>
          <a:blip r:embed="rId3"/>
          <a:stretch>
            <a:fillRect/>
          </a:stretch>
        </p:blipFill>
        <p:spPr>
          <a:xfrm>
            <a:off x="1176452" y="1392701"/>
            <a:ext cx="9839093" cy="2287202"/>
          </a:xfrm>
          <a:prstGeom prst="rect">
            <a:avLst/>
          </a:prstGeom>
        </p:spPr>
      </p:pic>
      <p:sp>
        <p:nvSpPr>
          <p:cNvPr id="4" name="矩形 3">
            <a:extLst>
              <a:ext uri="{FF2B5EF4-FFF2-40B4-BE49-F238E27FC236}">
                <a16:creationId xmlns:a16="http://schemas.microsoft.com/office/drawing/2014/main" id="{DC50F4A6-1375-48E6-BC90-5D08A9E20168}"/>
              </a:ext>
            </a:extLst>
          </p:cNvPr>
          <p:cNvSpPr/>
          <p:nvPr/>
        </p:nvSpPr>
        <p:spPr>
          <a:xfrm>
            <a:off x="5073121" y="869480"/>
            <a:ext cx="2045753" cy="523220"/>
          </a:xfrm>
          <a:prstGeom prst="rect">
            <a:avLst/>
          </a:prstGeom>
        </p:spPr>
        <p:txBody>
          <a:bodyPr wrap="none">
            <a:spAutoFit/>
          </a:bodyPr>
          <a:lstStyle/>
          <a:p>
            <a:r>
              <a:rPr lang="en-US" altLang="zh-TW" sz="2800" b="1" dirty="0">
                <a:solidFill>
                  <a:prstClr val="black"/>
                </a:solidFill>
                <a:latin typeface="微軟正黑體" panose="020B0604030504040204" pitchFamily="34" charset="-120"/>
                <a:ea typeface="微軟正黑體" panose="020B0604030504040204" pitchFamily="34" charset="-120"/>
              </a:rPr>
              <a:t>M1_E3</a:t>
            </a:r>
            <a:r>
              <a:rPr lang="zh-TW" altLang="en-US" sz="2800" b="1" dirty="0">
                <a:solidFill>
                  <a:prstClr val="black"/>
                </a:solidFill>
                <a:latin typeface="微軟正黑體" panose="020B0604030504040204" pitchFamily="34" charset="-120"/>
                <a:ea typeface="微軟正黑體" panose="020B0604030504040204" pitchFamily="34" charset="-120"/>
              </a:rPr>
              <a:t>事件</a:t>
            </a:r>
          </a:p>
        </p:txBody>
      </p:sp>
      <p:sp>
        <p:nvSpPr>
          <p:cNvPr id="2" name="矩形 1">
            <a:extLst>
              <a:ext uri="{FF2B5EF4-FFF2-40B4-BE49-F238E27FC236}">
                <a16:creationId xmlns:a16="http://schemas.microsoft.com/office/drawing/2014/main" id="{39AABECE-E756-4BC0-85EE-4267464E0B2C}"/>
              </a:ext>
            </a:extLst>
          </p:cNvPr>
          <p:cNvSpPr/>
          <p:nvPr/>
        </p:nvSpPr>
        <p:spPr>
          <a:xfrm>
            <a:off x="627017" y="6195667"/>
            <a:ext cx="10388528" cy="523220"/>
          </a:xfrm>
          <a:prstGeom prst="rect">
            <a:avLst/>
          </a:prstGeom>
        </p:spPr>
        <p:txBody>
          <a:bodyPr wrap="square">
            <a:spAutoFit/>
          </a:bodyPr>
          <a:lstStyle/>
          <a:p>
            <a:r>
              <a:rPr lang="pt-BR" altLang="zh-TW" sz="2800" b="1" dirty="0">
                <a:solidFill>
                  <a:prstClr val="black"/>
                </a:solidFill>
                <a:latin typeface="微軟正黑體" panose="020B0604030504040204" pitchFamily="34" charset="-120"/>
                <a:ea typeface="微軟正黑體" panose="020B0604030504040204" pitchFamily="34" charset="-120"/>
              </a:rPr>
              <a:t>(O vs. E,</a:t>
            </a:r>
            <a:r>
              <a:rPr lang="el-GR" altLang="zh-TW" sz="2800" b="1" dirty="0">
                <a:solidFill>
                  <a:prstClr val="black"/>
                </a:solidFill>
                <a:latin typeface="微軟正黑體" panose="020B0604030504040204" pitchFamily="34" charset="-120"/>
                <a:ea typeface="微軟正黑體" panose="020B0604030504040204" pitchFamily="34" charset="-120"/>
              </a:rPr>
              <a:t> χ2</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en-US" altLang="zh-TW" sz="2800" b="1" dirty="0">
                <a:solidFill>
                  <a:prstClr val="black"/>
                </a:solidFill>
                <a:latin typeface="微軟正黑體" panose="020B0604030504040204" pitchFamily="34" charset="-120"/>
                <a:ea typeface="微軟正黑體" panose="020B0604030504040204" pitchFamily="34" charset="-120"/>
              </a:rPr>
              <a:t>12.27</a:t>
            </a:r>
            <a:r>
              <a:rPr lang="pt-BR" altLang="zh-TW" sz="2800" b="1" dirty="0">
                <a:solidFill>
                  <a:prstClr val="black"/>
                </a:solidFill>
                <a:latin typeface="微軟正黑體" panose="020B0604030504040204" pitchFamily="34" charset="-120"/>
                <a:ea typeface="微軟正黑體" panose="020B0604030504040204" pitchFamily="34" charset="-120"/>
              </a:rPr>
              <a:t> , p &lt; 0.01; Y vs. O,</a:t>
            </a:r>
            <a:r>
              <a:rPr lang="el-GR" altLang="zh-TW" sz="2800" b="1" dirty="0">
                <a:solidFill>
                  <a:prstClr val="black"/>
                </a:solidFill>
                <a:latin typeface="微軟正黑體" panose="020B0604030504040204" pitchFamily="34" charset="-120"/>
                <a:ea typeface="微軟正黑體" panose="020B0604030504040204" pitchFamily="34" charset="-120"/>
              </a:rPr>
              <a:t> χ2</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 </a:t>
            </a:r>
            <a:r>
              <a:rPr lang="en-US" altLang="zh-TW" sz="2800" b="1" dirty="0">
                <a:solidFill>
                  <a:prstClr val="black"/>
                </a:solidFill>
                <a:latin typeface="微軟正黑體" panose="020B0604030504040204" pitchFamily="34" charset="-120"/>
                <a:ea typeface="微軟正黑體" panose="020B0604030504040204" pitchFamily="34" charset="-120"/>
              </a:rPr>
              <a:t>17.92</a:t>
            </a:r>
            <a:r>
              <a:rPr lang="pt-BR" altLang="zh-TW" sz="2800" b="1" dirty="0">
                <a:solidFill>
                  <a:prstClr val="black"/>
                </a:solidFill>
                <a:latin typeface="微軟正黑體" panose="020B0604030504040204" pitchFamily="34" charset="-120"/>
                <a:ea typeface="微軟正黑體" panose="020B0604030504040204" pitchFamily="34" charset="-120"/>
              </a:rPr>
              <a:t> , p &lt; 0.01</a:t>
            </a:r>
            <a:r>
              <a:rPr lang="en-US" altLang="zh-TW" sz="2800" b="1" dirty="0">
                <a:solidFill>
                  <a:prstClr val="black"/>
                </a:solidFill>
                <a:latin typeface="微軟正黑體" panose="020B0604030504040204" pitchFamily="34" charset="-120"/>
                <a:ea typeface="微軟正黑體" panose="020B0604030504040204" pitchFamily="34" charset="-120"/>
              </a:rPr>
              <a:t>)</a:t>
            </a:r>
            <a:endParaRPr lang="zh-TW" altLang="en-US" dirty="0"/>
          </a:p>
        </p:txBody>
      </p:sp>
    </p:spTree>
    <p:extLst>
      <p:ext uri="{BB962C8B-B14F-4D97-AF65-F5344CB8AC3E}">
        <p14:creationId xmlns:p14="http://schemas.microsoft.com/office/powerpoint/2010/main" val="25123529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10" name="矩形 9">
            <a:extLst>
              <a:ext uri="{FF2B5EF4-FFF2-40B4-BE49-F238E27FC236}">
                <a16:creationId xmlns:a16="http://schemas.microsoft.com/office/drawing/2014/main" id="{33B09842-4A1D-476D-A5CF-3FFD9B64F45D}"/>
              </a:ext>
            </a:extLst>
          </p:cNvPr>
          <p:cNvSpPr/>
          <p:nvPr/>
        </p:nvSpPr>
        <p:spPr>
          <a:xfrm>
            <a:off x="224566" y="1827750"/>
            <a:ext cx="11751844" cy="4401205"/>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highlight>
                  <a:srgbClr val="F7C09B"/>
                </a:highlight>
                <a:latin typeface="微軟正黑體" panose="020B0604030504040204" pitchFamily="34" charset="-120"/>
                <a:ea typeface="微軟正黑體" panose="020B0604030504040204" pitchFamily="34" charset="-120"/>
              </a:rPr>
              <a:t>十字路口類別</a:t>
            </a:r>
            <a:r>
              <a:rPr lang="zh-TW" altLang="en-US" sz="2800" b="1" dirty="0">
                <a:solidFill>
                  <a:prstClr val="black"/>
                </a:solidFill>
                <a:latin typeface="微軟正黑體" panose="020B0604030504040204" pitchFamily="34" charset="-120"/>
                <a:ea typeface="微軟正黑體" panose="020B0604030504040204" pitchFamily="34" charset="-120"/>
              </a:rPr>
              <a:t>中，包括</a:t>
            </a:r>
            <a:r>
              <a:rPr lang="en-US" altLang="zh-TW" sz="2800" b="1" dirty="0">
                <a:solidFill>
                  <a:prstClr val="black"/>
                </a:solidFill>
                <a:latin typeface="微軟正黑體" panose="020B0604030504040204" pitchFamily="34" charset="-120"/>
                <a:ea typeface="微軟正黑體" panose="020B0604030504040204" pitchFamily="34" charset="-120"/>
              </a:rPr>
              <a:t>5</a:t>
            </a:r>
            <a:r>
              <a:rPr lang="zh-TW" altLang="en-US" sz="2800" b="1" dirty="0">
                <a:solidFill>
                  <a:prstClr val="black"/>
                </a:solidFill>
                <a:latin typeface="微軟正黑體" panose="020B0604030504040204" pitchFamily="34" charset="-120"/>
                <a:ea typeface="微軟正黑體" panose="020B0604030504040204" pitchFamily="34" charset="-120"/>
              </a:rPr>
              <a:t>項沒有在實驗計畫危險中的事件</a:t>
            </a:r>
            <a:r>
              <a:rPr lang="en-US" altLang="zh-TW" sz="2800" b="1" dirty="0">
                <a:solidFill>
                  <a:prstClr val="black"/>
                </a:solidFill>
                <a:latin typeface="微軟正黑體" panose="020B0604030504040204" pitchFamily="34" charset="-120"/>
                <a:ea typeface="微軟正黑體" panose="020B0604030504040204" pitchFamily="34" charset="-120"/>
              </a:rPr>
              <a:t>(M1_E4</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M2_E2</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M3_E4</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M5_E4</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M6_E1</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en-US" altLang="zh-TW" sz="2800" b="1" dirty="0">
                <a:solidFill>
                  <a:prstClr val="black"/>
                </a:solidFill>
                <a:latin typeface="微軟正黑體" panose="020B0604030504040204" pitchFamily="34" charset="-120"/>
                <a:ea typeface="微軟正黑體" panose="020B0604030504040204" pitchFamily="34" charset="-120"/>
              </a:rPr>
              <a:t>M6_E3)</a:t>
            </a:r>
          </a:p>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所有這些事件中，除</a:t>
            </a:r>
            <a:r>
              <a:rPr lang="en-US" altLang="zh-TW" sz="2800" b="1" dirty="0">
                <a:solidFill>
                  <a:prstClr val="black"/>
                </a:solidFill>
                <a:latin typeface="微軟正黑體" panose="020B0604030504040204" pitchFamily="34" charset="-120"/>
                <a:ea typeface="微軟正黑體" panose="020B0604030504040204" pitchFamily="34" charset="-120"/>
              </a:rPr>
              <a:t>M5_E4</a:t>
            </a:r>
            <a:r>
              <a:rPr lang="zh-TW" altLang="en-US" sz="2800" b="1" dirty="0">
                <a:solidFill>
                  <a:prstClr val="black"/>
                </a:solidFill>
                <a:latin typeface="微軟正黑體" panose="020B0604030504040204" pitchFamily="34" charset="-120"/>
                <a:ea typeface="微軟正黑體" panose="020B0604030504040204" pitchFamily="34" charset="-120"/>
              </a:rPr>
              <a:t>以外，老年駕駛員的反應比經驗豐富的駕駛員慢，而新手駕駛員與其他兩類別之間無顯著差異。</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所有低支持率的事件中，顯示老年駕駛員和經驗豐富駕駛員的反應比新手駕駛者多。</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駕駛者群組之間在口語描述上無顯著差異。</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indent="-457200">
              <a:buFont typeface="微軟正黑體" panose="020B0604030504040204" pitchFamily="34" charset="-120"/>
              <a:buChar char="→"/>
            </a:pPr>
            <a:r>
              <a:rPr lang="en-US" altLang="zh-TW" sz="2800" b="1" dirty="0">
                <a:solidFill>
                  <a:prstClr val="black"/>
                </a:solidFill>
                <a:latin typeface="微軟正黑體" panose="020B0604030504040204" pitchFamily="34" charset="-120"/>
                <a:ea typeface="微軟正黑體" panose="020B0604030504040204" pitchFamily="34" charset="-120"/>
              </a:rPr>
              <a:t>M3_E4</a:t>
            </a:r>
            <a:r>
              <a:rPr lang="zh-TW" altLang="en-US" sz="2800" b="1" dirty="0">
                <a:solidFill>
                  <a:prstClr val="black"/>
                </a:solidFill>
                <a:latin typeface="微軟正黑體" panose="020B0604030504040204" pitchFamily="34" charset="-120"/>
                <a:ea typeface="微軟正黑體" panose="020B0604030504040204" pitchFamily="34" charset="-120"/>
              </a:rPr>
              <a:t>的駕駛者掃描模式中，老年駕駛員和經驗豐富駕駛員都會朝右方的合併道路注視，而新手駕駛員則朝道路前方直視</a:t>
            </a:r>
            <a:r>
              <a:rPr lang="en-US" altLang="zh-TW" sz="2800" b="1" dirty="0">
                <a:solidFill>
                  <a:prstClr val="black"/>
                </a:solidFill>
                <a:latin typeface="微軟正黑體" panose="020B0604030504040204" pitchFamily="34" charset="-120"/>
                <a:ea typeface="微軟正黑體" panose="020B0604030504040204" pitchFamily="34" charset="-120"/>
              </a:rPr>
              <a:t>(F 2,40  =  6.48</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p  &lt;  0.004)</a:t>
            </a:r>
          </a:p>
        </p:txBody>
      </p:sp>
    </p:spTree>
    <p:extLst>
      <p:ext uri="{BB962C8B-B14F-4D97-AF65-F5344CB8AC3E}">
        <p14:creationId xmlns:p14="http://schemas.microsoft.com/office/powerpoint/2010/main" val="12648706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pic>
        <p:nvPicPr>
          <p:cNvPr id="3" name="圖片 2">
            <a:extLst>
              <a:ext uri="{FF2B5EF4-FFF2-40B4-BE49-F238E27FC236}">
                <a16:creationId xmlns:a16="http://schemas.microsoft.com/office/drawing/2014/main" id="{25010094-6D5E-41B7-A101-77676DB11C69}"/>
              </a:ext>
            </a:extLst>
          </p:cNvPr>
          <p:cNvPicPr>
            <a:picLocks noChangeAspect="1"/>
          </p:cNvPicPr>
          <p:nvPr/>
        </p:nvPicPr>
        <p:blipFill>
          <a:blip r:embed="rId3"/>
          <a:stretch>
            <a:fillRect/>
          </a:stretch>
        </p:blipFill>
        <p:spPr>
          <a:xfrm>
            <a:off x="510977" y="2206978"/>
            <a:ext cx="11178545" cy="3412211"/>
          </a:xfrm>
          <a:prstGeom prst="rect">
            <a:avLst/>
          </a:prstGeom>
        </p:spPr>
      </p:pic>
      <p:sp>
        <p:nvSpPr>
          <p:cNvPr id="5" name="矩形 4">
            <a:extLst>
              <a:ext uri="{FF2B5EF4-FFF2-40B4-BE49-F238E27FC236}">
                <a16:creationId xmlns:a16="http://schemas.microsoft.com/office/drawing/2014/main" id="{37C35D2C-C6F3-4069-ADA5-CA2FBBDDC5F9}"/>
              </a:ext>
            </a:extLst>
          </p:cNvPr>
          <p:cNvSpPr/>
          <p:nvPr/>
        </p:nvSpPr>
        <p:spPr>
          <a:xfrm>
            <a:off x="510977" y="1538229"/>
            <a:ext cx="11529118" cy="523220"/>
          </a:xfrm>
          <a:prstGeom prst="rect">
            <a:avLst/>
          </a:prstGeom>
        </p:spPr>
        <p:txBody>
          <a:bodyPr wrap="non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圖為</a:t>
            </a:r>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en-US" sz="2800" b="1" dirty="0">
                <a:solidFill>
                  <a:prstClr val="black"/>
                </a:solidFill>
                <a:latin typeface="微軟正黑體" panose="020B0604030504040204" pitchFamily="34" charset="-120"/>
                <a:ea typeface="微軟正黑體" panose="020B0604030504040204" pitchFamily="34" charset="-120"/>
              </a:rPr>
              <a:t>組駕駛者的眼睛注視模式以及平均水平的注視位置（黑色垂直線）</a:t>
            </a:r>
          </a:p>
        </p:txBody>
      </p:sp>
    </p:spTree>
    <p:extLst>
      <p:ext uri="{BB962C8B-B14F-4D97-AF65-F5344CB8AC3E}">
        <p14:creationId xmlns:p14="http://schemas.microsoft.com/office/powerpoint/2010/main" val="6579808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圓角 2">
            <a:extLst>
              <a:ext uri="{FF2B5EF4-FFF2-40B4-BE49-F238E27FC236}">
                <a16:creationId xmlns:a16="http://schemas.microsoft.com/office/drawing/2014/main" id="{07D00CD5-ADC6-4984-99F5-620CDF6CA96B}"/>
              </a:ext>
            </a:extLst>
          </p:cNvPr>
          <p:cNvSpPr/>
          <p:nvPr/>
        </p:nvSpPr>
        <p:spPr>
          <a:xfrm>
            <a:off x="461079" y="4479568"/>
            <a:ext cx="11343031" cy="1212124"/>
          </a:xfrm>
          <a:prstGeom prst="roundRect">
            <a:avLst/>
          </a:prstGeom>
          <a:solidFill>
            <a:srgbClr val="F5B4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 name="文字方塊 10"/>
          <p:cNvSpPr txBox="1"/>
          <p:nvPr/>
        </p:nvSpPr>
        <p:spPr>
          <a:xfrm>
            <a:off x="627017" y="561703"/>
            <a:ext cx="3405099" cy="830997"/>
          </a:xfrm>
          <a:prstGeom prst="rect">
            <a:avLst/>
          </a:prstGeom>
          <a:noFill/>
        </p:spPr>
        <p:txBody>
          <a:bodyPr wrap="non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Conclusion</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5" name="矩形 4">
            <a:extLst>
              <a:ext uri="{FF2B5EF4-FFF2-40B4-BE49-F238E27FC236}">
                <a16:creationId xmlns:a16="http://schemas.microsoft.com/office/drawing/2014/main" id="{D41FA300-584A-4FF8-9852-38E519B53F51}"/>
              </a:ext>
            </a:extLst>
          </p:cNvPr>
          <p:cNvSpPr/>
          <p:nvPr/>
        </p:nvSpPr>
        <p:spPr>
          <a:xfrm>
            <a:off x="74822" y="1371025"/>
            <a:ext cx="11471944" cy="3108543"/>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檢查交通環境上的危害是提升危害感知的關鍵因素。</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indent="-457200">
              <a:buFont typeface="Arial" panose="020B0604020202020204" pitchFamily="34" charset="0"/>
              <a:buChar char="•"/>
            </a:pPr>
            <a:r>
              <a:rPr lang="zh-TW" altLang="en-US" sz="2800" b="1" dirty="0">
                <a:latin typeface="微軟正黑體" panose="020B0604030504040204" pitchFamily="34" charset="-120"/>
                <a:ea typeface="微軟正黑體" panose="020B0604030504040204" pitchFamily="34" charset="-120"/>
              </a:rPr>
              <a:t>與新手駕駛員相比，老年駕駛員和經驗豐富駕駛員能夠發現更多交通環境的為危害，因此可以感知到更多的潛在危險。</a:t>
            </a:r>
            <a:endParaRPr lang="en-US" altLang="zh-TW" sz="2800" b="1" dirty="0">
              <a:latin typeface="微軟正黑體" panose="020B0604030504040204" pitchFamily="34" charset="-120"/>
              <a:ea typeface="微軟正黑體" panose="020B0604030504040204" pitchFamily="34" charset="-120"/>
            </a:endParaRPr>
          </a:p>
          <a:p>
            <a:pPr marL="457200" indent="-457200">
              <a:buFont typeface="Arial" panose="020B0604020202020204" pitchFamily="34" charset="0"/>
              <a:buChar char="•"/>
            </a:pPr>
            <a:r>
              <a:rPr lang="zh-TW" altLang="en-US" sz="2800" b="1" dirty="0">
                <a:latin typeface="微軟正黑體" panose="020B0604030504040204" pitchFamily="34" charset="-120"/>
                <a:ea typeface="微軟正黑體" panose="020B0604030504040204" pitchFamily="34" charset="-120"/>
              </a:rPr>
              <a:t>新手駕駛員對潛在危險的靈敏度低，可視為缺乏對道路交通環境的整體認識。</a:t>
            </a:r>
            <a:endParaRPr lang="en-US" altLang="zh-TW" sz="2800" b="1" dirty="0">
              <a:latin typeface="微軟正黑體" panose="020B0604030504040204" pitchFamily="34" charset="-120"/>
              <a:ea typeface="微軟正黑體" panose="020B0604030504040204" pitchFamily="34" charset="-120"/>
            </a:endParaRPr>
          </a:p>
          <a:p>
            <a:pPr marL="457200" indent="-457200">
              <a:buFont typeface="Arial" panose="020B0604020202020204" pitchFamily="34" charset="0"/>
              <a:buChar char="•"/>
            </a:pPr>
            <a:r>
              <a:rPr lang="zh-TW" altLang="en-US" sz="2800" b="1" dirty="0">
                <a:latin typeface="微軟正黑體" panose="020B0604030504040204" pitchFamily="34" charset="-120"/>
                <a:ea typeface="微軟正黑體" panose="020B0604030504040204" pitchFamily="34" charset="-120"/>
              </a:rPr>
              <a:t>老年駕駛員雖然在危害感知能力與經驗豐富的駕駛員無顯著差異，但他們較依賴交通標誌和其他車輛的訊號燈來判斷交通環境上的危害</a:t>
            </a:r>
          </a:p>
        </p:txBody>
      </p:sp>
      <p:sp>
        <p:nvSpPr>
          <p:cNvPr id="7" name="矩形 6">
            <a:extLst>
              <a:ext uri="{FF2B5EF4-FFF2-40B4-BE49-F238E27FC236}">
                <a16:creationId xmlns:a16="http://schemas.microsoft.com/office/drawing/2014/main" id="{9B0E73AA-0B6E-4658-99CF-924997D407E3}"/>
              </a:ext>
            </a:extLst>
          </p:cNvPr>
          <p:cNvSpPr/>
          <p:nvPr/>
        </p:nvSpPr>
        <p:spPr>
          <a:xfrm>
            <a:off x="831472" y="4686533"/>
            <a:ext cx="10751889" cy="954107"/>
          </a:xfrm>
          <a:prstGeom prst="rect">
            <a:avLst/>
          </a:prstGeom>
        </p:spPr>
        <p:txBody>
          <a:bodyPr wrap="square">
            <a:spAutoFit/>
          </a:bodyPr>
          <a:lstStyle/>
          <a:p>
            <a:pPr lvl="0"/>
            <a:r>
              <a:rPr lang="zh-TW" altLang="en-US" sz="2800" b="1" dirty="0">
                <a:solidFill>
                  <a:prstClr val="black"/>
                </a:solidFill>
                <a:latin typeface="微軟正黑體" panose="020B0604030504040204" pitchFamily="34" charset="-120"/>
                <a:ea typeface="微軟正黑體" panose="020B0604030504040204" pitchFamily="34" charset="-120"/>
              </a:rPr>
              <a:t>許多研究建議，可利用一系列危害感知的影片來培訓新手或經驗不足的駕駛員，提升他們對潛在危害或實際可視危害的危害感知能力。</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9" name="矩形: 圓角 8">
            <a:extLst>
              <a:ext uri="{FF2B5EF4-FFF2-40B4-BE49-F238E27FC236}">
                <a16:creationId xmlns:a16="http://schemas.microsoft.com/office/drawing/2014/main" id="{CD157868-870D-426E-864A-B3C3A22A1E06}"/>
              </a:ext>
            </a:extLst>
          </p:cNvPr>
          <p:cNvSpPr/>
          <p:nvPr/>
        </p:nvSpPr>
        <p:spPr>
          <a:xfrm>
            <a:off x="461079" y="5762965"/>
            <a:ext cx="11343031" cy="1212124"/>
          </a:xfrm>
          <a:prstGeom prst="roundRect">
            <a:avLst/>
          </a:prstGeom>
          <a:solidFill>
            <a:srgbClr val="F5B4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矩形 9">
            <a:extLst>
              <a:ext uri="{FF2B5EF4-FFF2-40B4-BE49-F238E27FC236}">
                <a16:creationId xmlns:a16="http://schemas.microsoft.com/office/drawing/2014/main" id="{9DF690EE-3119-4975-9E0C-3F7CBDB265F1}"/>
              </a:ext>
            </a:extLst>
          </p:cNvPr>
          <p:cNvSpPr/>
          <p:nvPr/>
        </p:nvSpPr>
        <p:spPr>
          <a:xfrm>
            <a:off x="831472" y="5903893"/>
            <a:ext cx="10751889" cy="954107"/>
          </a:xfrm>
          <a:prstGeom prst="rect">
            <a:avLst/>
          </a:prstGeom>
        </p:spPr>
        <p:txBody>
          <a:bodyPr wrap="square">
            <a:spAutoFit/>
          </a:bodyPr>
          <a:lstStyle/>
          <a:p>
            <a:pPr lvl="0"/>
            <a:r>
              <a:rPr lang="zh-TW" altLang="en-US" sz="2800" b="1" dirty="0">
                <a:solidFill>
                  <a:prstClr val="black"/>
                </a:solidFill>
                <a:latin typeface="微軟正黑體" panose="020B0604030504040204" pitchFamily="34" charset="-120"/>
                <a:ea typeface="微軟正黑體" panose="020B0604030504040204" pitchFamily="34" charset="-120"/>
              </a:rPr>
              <a:t>為了提高老年駕駛員在道路上的安全性，應提醒駕駛員在汽車上訊號燈傳達目的的重要性。</a:t>
            </a:r>
          </a:p>
        </p:txBody>
      </p:sp>
    </p:spTree>
    <p:extLst>
      <p:ext uri="{BB962C8B-B14F-4D97-AF65-F5344CB8AC3E}">
        <p14:creationId xmlns:p14="http://schemas.microsoft.com/office/powerpoint/2010/main" val="2420733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409596" y="2601875"/>
            <a:ext cx="11600409" cy="523220"/>
          </a:xfrm>
          <a:prstGeom prst="rect">
            <a:avLst/>
          </a:prstGeom>
        </p:spPr>
        <p:txBody>
          <a:bodyPr wrap="square">
            <a:spAutoFit/>
          </a:bodyPr>
          <a:lstStyle/>
          <a:p>
            <a:pPr marL="457200" indent="-457200">
              <a:buFont typeface="Arial" panose="020B0604020202020204" pitchFamily="34" charset="0"/>
              <a:buChar char="•"/>
            </a:pPr>
            <a:r>
              <a:rPr lang="en-US" altLang="zh-TW" sz="2800" b="1" dirty="0">
                <a:solidFill>
                  <a:prstClr val="black"/>
                </a:solidFill>
                <a:latin typeface="微軟正黑體" panose="020B0604030504040204" pitchFamily="34" charset="-120"/>
                <a:ea typeface="微軟正黑體" panose="020B0604030504040204" pitchFamily="34" charset="-120"/>
              </a:rPr>
              <a:t>Mills et al. (1998)</a:t>
            </a:r>
            <a:r>
              <a:rPr lang="zh-TW" altLang="en-US" sz="2800" b="1" dirty="0">
                <a:solidFill>
                  <a:prstClr val="black"/>
                </a:solidFill>
                <a:latin typeface="微軟正黑體" panose="020B0604030504040204" pitchFamily="34" charset="-120"/>
                <a:ea typeface="微軟正黑體" panose="020B0604030504040204" pitchFamily="34" charset="-120"/>
              </a:rPr>
              <a:t>將危害感知定義為覺察道路環境的能力。</a:t>
            </a:r>
          </a:p>
        </p:txBody>
      </p:sp>
      <p:sp>
        <p:nvSpPr>
          <p:cNvPr id="7" name="文字方塊 6"/>
          <p:cNvSpPr txBox="1"/>
          <p:nvPr/>
        </p:nvSpPr>
        <p:spPr>
          <a:xfrm>
            <a:off x="627017" y="561703"/>
            <a:ext cx="3907736"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6" name="矩形 5"/>
          <p:cNvSpPr/>
          <p:nvPr/>
        </p:nvSpPr>
        <p:spPr>
          <a:xfrm>
            <a:off x="403831" y="3209686"/>
            <a:ext cx="11600409" cy="1815882"/>
          </a:xfrm>
          <a:prstGeom prst="rect">
            <a:avLst/>
          </a:prstGeom>
        </p:spPr>
        <p:txBody>
          <a:bodyPr wrap="square">
            <a:spAutoFit/>
          </a:bodyPr>
          <a:lstStyle/>
          <a:p>
            <a:pPr marL="457200" lvl="0" indent="-457200">
              <a:buFont typeface="Arial" panose="020B0604020202020204" pitchFamily="34" charset="0"/>
              <a:buChar char="•"/>
            </a:pPr>
            <a:r>
              <a:rPr lang="en-US" altLang="zh-TW" sz="2800" b="1" dirty="0" err="1">
                <a:solidFill>
                  <a:prstClr val="black"/>
                </a:solidFill>
                <a:latin typeface="微軟正黑體" panose="020B0604030504040204" pitchFamily="34" charset="-120"/>
                <a:ea typeface="微軟正黑體" panose="020B0604030504040204" pitchFamily="34" charset="-120"/>
              </a:rPr>
              <a:t>Horswill</a:t>
            </a:r>
            <a:r>
              <a:rPr lang="en-US" altLang="zh-TW" sz="2800" b="1" dirty="0">
                <a:solidFill>
                  <a:prstClr val="black"/>
                </a:solidFill>
                <a:latin typeface="微軟正黑體" panose="020B0604030504040204" pitchFamily="34" charset="-120"/>
                <a:ea typeface="微軟正黑體" panose="020B0604030504040204" pitchFamily="34" charset="-120"/>
              </a:rPr>
              <a:t> and McKenna (2004)</a:t>
            </a:r>
            <a:r>
              <a:rPr lang="zh-TW" altLang="en-US" sz="2800" b="1" dirty="0">
                <a:solidFill>
                  <a:prstClr val="black"/>
                </a:solidFill>
                <a:latin typeface="微軟正黑體" panose="020B0604030504040204" pitchFamily="34" charset="-120"/>
                <a:ea typeface="微軟正黑體" panose="020B0604030504040204" pitchFamily="34" charset="-120"/>
              </a:rPr>
              <a:t>將危害感知視為對危害情況的認識。</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在他們的研究中，探討駕駛技能的不同組合中，只有危害感知與交通事故相關聯，在其他文獻中也有相似結果</a:t>
            </a:r>
            <a:r>
              <a:rPr lang="en-US" altLang="zh-TW" sz="2800" b="1" dirty="0">
                <a:solidFill>
                  <a:prstClr val="black"/>
                </a:solidFill>
                <a:latin typeface="微軟正黑體" panose="020B0604030504040204" pitchFamily="34" charset="-120"/>
                <a:ea typeface="微軟正黑體" panose="020B0604030504040204" pitchFamily="34" charset="-120"/>
              </a:rPr>
              <a:t>(e.g., Peltz and </a:t>
            </a:r>
            <a:r>
              <a:rPr lang="en-US" altLang="zh-TW" sz="2800" b="1" dirty="0" err="1">
                <a:solidFill>
                  <a:prstClr val="black"/>
                </a:solidFill>
                <a:latin typeface="微軟正黑體" panose="020B0604030504040204" pitchFamily="34" charset="-120"/>
                <a:ea typeface="微軟正黑體" panose="020B0604030504040204" pitchFamily="34" charset="-120"/>
              </a:rPr>
              <a:t>Krupat</a:t>
            </a:r>
            <a:r>
              <a:rPr lang="en-US" altLang="zh-TW" sz="2800" b="1" dirty="0">
                <a:solidFill>
                  <a:prstClr val="black"/>
                </a:solidFill>
                <a:latin typeface="微軟正黑體" panose="020B0604030504040204" pitchFamily="34" charset="-120"/>
                <a:ea typeface="微軟正黑體" panose="020B0604030504040204" pitchFamily="34" charset="-120"/>
              </a:rPr>
              <a:t>, 1974, McKenna and Crick, 1991)</a:t>
            </a:r>
          </a:p>
        </p:txBody>
      </p:sp>
      <p:sp>
        <p:nvSpPr>
          <p:cNvPr id="9" name="矩形 8">
            <a:extLst>
              <a:ext uri="{FF2B5EF4-FFF2-40B4-BE49-F238E27FC236}">
                <a16:creationId xmlns:a16="http://schemas.microsoft.com/office/drawing/2014/main" id="{A1CB2B06-B02A-4007-8D79-808DAC6E60FC}"/>
              </a:ext>
            </a:extLst>
          </p:cNvPr>
          <p:cNvSpPr/>
          <p:nvPr/>
        </p:nvSpPr>
        <p:spPr>
          <a:xfrm>
            <a:off x="602885" y="1436195"/>
            <a:ext cx="11371695" cy="954107"/>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駕駛時識別危險情況的能力是一項重要技能，它使駕駛員能夠克服交通環境所要求的複雜認知要求，這種能力被稱為危害感知。</a:t>
            </a:r>
          </a:p>
        </p:txBody>
      </p:sp>
      <p:sp>
        <p:nvSpPr>
          <p:cNvPr id="11" name="矩形 10">
            <a:extLst>
              <a:ext uri="{FF2B5EF4-FFF2-40B4-BE49-F238E27FC236}">
                <a16:creationId xmlns:a16="http://schemas.microsoft.com/office/drawing/2014/main" id="{5D8D228D-26E1-43BD-8763-F45A2128E918}"/>
              </a:ext>
            </a:extLst>
          </p:cNvPr>
          <p:cNvSpPr/>
          <p:nvPr/>
        </p:nvSpPr>
        <p:spPr>
          <a:xfrm>
            <a:off x="403831" y="5160195"/>
            <a:ext cx="11600409" cy="1384995"/>
          </a:xfrm>
          <a:prstGeom prst="rect">
            <a:avLst/>
          </a:prstGeom>
        </p:spPr>
        <p:txBody>
          <a:bodyPr wrap="square">
            <a:spAutoFit/>
          </a:bodyPr>
          <a:lstStyle/>
          <a:p>
            <a:pPr marL="457200" indent="-457200">
              <a:buFont typeface="Arial" panose="020B0604020202020204" pitchFamily="34" charset="0"/>
              <a:buChar char="•"/>
            </a:pPr>
            <a:r>
              <a:rPr lang="en-US" altLang="zh-TW" sz="2800" b="1" dirty="0">
                <a:solidFill>
                  <a:prstClr val="black"/>
                </a:solidFill>
                <a:latin typeface="微軟正黑體" panose="020B0604030504040204" pitchFamily="34" charset="-120"/>
                <a:ea typeface="微軟正黑體" panose="020B0604030504040204" pitchFamily="34" charset="-120"/>
              </a:rPr>
              <a:t>Chapman and Underwood (1998)</a:t>
            </a:r>
            <a:r>
              <a:rPr lang="zh-TW" altLang="en-US" sz="2800" b="1" dirty="0">
                <a:solidFill>
                  <a:prstClr val="black"/>
                </a:solidFill>
                <a:latin typeface="微軟正黑體" panose="020B0604030504040204" pitchFamily="34" charset="-120"/>
                <a:ea typeface="微軟正黑體" panose="020B0604030504040204" pitchFamily="34" charset="-120"/>
              </a:rPr>
              <a:t>發現有經驗的駕駛員會根據不同的道路情況調整其視覺掃描模式，而新手駕駛員對所有道路類型都使用相同的掃描模式，且注視時間通常更長。</a:t>
            </a:r>
          </a:p>
        </p:txBody>
      </p:sp>
    </p:spTree>
    <p:extLst>
      <p:ext uri="{BB962C8B-B14F-4D97-AF65-F5344CB8AC3E}">
        <p14:creationId xmlns:p14="http://schemas.microsoft.com/office/powerpoint/2010/main" val="2005639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627017" y="561703"/>
            <a:ext cx="3907736"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6" name="矩形 5"/>
          <p:cNvSpPr/>
          <p:nvPr/>
        </p:nvSpPr>
        <p:spPr>
          <a:xfrm>
            <a:off x="403831" y="3018577"/>
            <a:ext cx="11600409" cy="3539430"/>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經驗豐富的駕駛員對於危險的識別</a:t>
            </a:r>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與道路環境的提示有關</a:t>
            </a:r>
            <a:r>
              <a:rPr lang="zh-TW" altLang="en-US" sz="2800" b="1" dirty="0">
                <a:solidFill>
                  <a:prstClr val="black"/>
                </a:solidFill>
                <a:latin typeface="微軟正黑體" panose="020B0604030504040204" pitchFamily="34" charset="-120"/>
                <a:ea typeface="微軟正黑體" panose="020B0604030504040204" pitchFamily="34" charset="-120"/>
              </a:rPr>
              <a:t>，且不僅僅只是對特定的事件或實際可明顯識別出的危險</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例如</a:t>
            </a:r>
            <a:r>
              <a:rPr lang="en-US" altLang="zh-TW" sz="2800" b="1" dirty="0" err="1">
                <a:solidFill>
                  <a:prstClr val="black"/>
                </a:solidFill>
                <a:latin typeface="微軟正黑體" panose="020B0604030504040204" pitchFamily="34" charset="-120"/>
                <a:ea typeface="微軟正黑體" panose="020B0604030504040204" pitchFamily="34" charset="-120"/>
              </a:rPr>
              <a:t>Armsby</a:t>
            </a:r>
            <a:r>
              <a:rPr lang="en-US" altLang="zh-TW" sz="2800" b="1" dirty="0">
                <a:solidFill>
                  <a:prstClr val="black"/>
                </a:solidFill>
                <a:latin typeface="微軟正黑體" panose="020B0604030504040204" pitchFamily="34" charset="-120"/>
                <a:ea typeface="微軟正黑體" panose="020B0604030504040204" pitchFamily="34" charset="-120"/>
              </a:rPr>
              <a:t> et al. (1989) </a:t>
            </a:r>
            <a:r>
              <a:rPr lang="zh-TW" altLang="en-US" sz="2800" b="1" dirty="0">
                <a:solidFill>
                  <a:prstClr val="black"/>
                </a:solidFill>
                <a:latin typeface="微軟正黑體" panose="020B0604030504040204" pitchFamily="34" charset="-120"/>
                <a:ea typeface="微軟正黑體" panose="020B0604030504040204" pitchFamily="34" charset="-120"/>
              </a:rPr>
              <a:t>要求參與者對不同交通狀況的圖片進行分類，發現有經驗駕駛員在霧中發現的潛在危險，比新手駕駛員多。</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微軟正黑體" panose="020B0604030504040204" pitchFamily="34" charset="-120"/>
              <a:buChar char="→"/>
            </a:pPr>
            <a:r>
              <a:rPr lang="en-US" altLang="zh-TW" sz="2800" b="1" dirty="0">
                <a:solidFill>
                  <a:prstClr val="black"/>
                </a:solidFill>
                <a:latin typeface="微軟正黑體" panose="020B0604030504040204" pitchFamily="34" charset="-120"/>
                <a:ea typeface="微軟正黑體" panose="020B0604030504040204" pitchFamily="34" charset="-120"/>
              </a:rPr>
              <a:t> Finn and Bragg (1986)</a:t>
            </a:r>
            <a:r>
              <a:rPr lang="zh-TW" altLang="en-US" sz="2800" b="1" dirty="0">
                <a:solidFill>
                  <a:prstClr val="black"/>
                </a:solidFill>
                <a:latin typeface="微軟正黑體" panose="020B0604030504040204" pitchFamily="34" charset="-120"/>
                <a:ea typeface="微軟正黑體" panose="020B0604030504040204" pitchFamily="34" charset="-120"/>
              </a:rPr>
              <a:t>發現新手駕駛員將可視危險評比危險的程度比有經驗駕駛員高，但將潛在危險評比危險的程度比有經驗駕駛員低。</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微軟正黑體" panose="020B0604030504040204" pitchFamily="34" charset="-120"/>
              <a:buChar char="→"/>
            </a:pPr>
            <a:r>
              <a:rPr lang="en-US" altLang="zh-TW" sz="2800" b="1" dirty="0">
                <a:solidFill>
                  <a:prstClr val="black"/>
                </a:solidFill>
                <a:latin typeface="微軟正黑體" panose="020B0604030504040204" pitchFamily="34" charset="-120"/>
                <a:ea typeface="微軟正黑體" panose="020B0604030504040204" pitchFamily="34" charset="-120"/>
              </a:rPr>
              <a:t>Benda and </a:t>
            </a:r>
            <a:r>
              <a:rPr lang="en-US" altLang="zh-TW" sz="2800" b="1" dirty="0" err="1">
                <a:solidFill>
                  <a:prstClr val="black"/>
                </a:solidFill>
                <a:latin typeface="微軟正黑體" panose="020B0604030504040204" pitchFamily="34" charset="-120"/>
                <a:ea typeface="微軟正黑體" panose="020B0604030504040204" pitchFamily="34" charset="-120"/>
              </a:rPr>
              <a:t>Hoyos</a:t>
            </a:r>
            <a:r>
              <a:rPr lang="en-US" altLang="zh-TW" sz="2800" b="1" dirty="0">
                <a:solidFill>
                  <a:prstClr val="black"/>
                </a:solidFill>
                <a:latin typeface="微軟正黑體" panose="020B0604030504040204" pitchFamily="34" charset="-120"/>
                <a:ea typeface="微軟正黑體" panose="020B0604030504040204" pitchFamily="34" charset="-120"/>
              </a:rPr>
              <a:t> (1983)</a:t>
            </a:r>
            <a:r>
              <a:rPr lang="zh-TW" altLang="en-US" sz="2800" b="1" dirty="0">
                <a:solidFill>
                  <a:prstClr val="black"/>
                </a:solidFill>
                <a:latin typeface="微軟正黑體" panose="020B0604030504040204" pitchFamily="34" charset="-120"/>
                <a:ea typeface="微軟正黑體" panose="020B0604030504040204" pitchFamily="34" charset="-120"/>
              </a:rPr>
              <a:t>發現有經驗駕駛員對交通環境有整體性的認識，而新手駕駛員則會根據單一方向來評估場景中的危險程度。</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9" name="矩形 8">
            <a:extLst>
              <a:ext uri="{FF2B5EF4-FFF2-40B4-BE49-F238E27FC236}">
                <a16:creationId xmlns:a16="http://schemas.microsoft.com/office/drawing/2014/main" id="{A1CB2B06-B02A-4007-8D79-808DAC6E60FC}"/>
              </a:ext>
            </a:extLst>
          </p:cNvPr>
          <p:cNvSpPr/>
          <p:nvPr/>
        </p:nvSpPr>
        <p:spPr>
          <a:xfrm>
            <a:off x="410152" y="1392700"/>
            <a:ext cx="11371695" cy="1384995"/>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許多研究發現，來自環境的回饋是最好的交通指南，它可以提升駕駛者的危害感知</a:t>
            </a:r>
            <a:r>
              <a:rPr lang="en-US" altLang="zh-TW" sz="2800" b="1" dirty="0">
                <a:solidFill>
                  <a:prstClr val="black"/>
                </a:solidFill>
                <a:latin typeface="微軟正黑體" panose="020B0604030504040204" pitchFamily="34" charset="-120"/>
                <a:ea typeface="微軟正黑體" panose="020B0604030504040204" pitchFamily="34" charset="-120"/>
              </a:rPr>
              <a:t>(e.g., Matthews and Moran, 1986, </a:t>
            </a:r>
            <a:r>
              <a:rPr lang="en-US" altLang="zh-TW" sz="2800" b="1" dirty="0" err="1">
                <a:solidFill>
                  <a:prstClr val="black"/>
                </a:solidFill>
                <a:latin typeface="微軟正黑體" panose="020B0604030504040204" pitchFamily="34" charset="-120"/>
                <a:ea typeface="微軟正黑體" panose="020B0604030504040204" pitchFamily="34" charset="-120"/>
              </a:rPr>
              <a:t>Naatanen</a:t>
            </a:r>
            <a:r>
              <a:rPr lang="en-US" altLang="zh-TW" sz="2800" b="1" dirty="0">
                <a:solidFill>
                  <a:prstClr val="black"/>
                </a:solidFill>
                <a:latin typeface="微軟正黑體" panose="020B0604030504040204" pitchFamily="34" charset="-120"/>
                <a:ea typeface="微軟正黑體" panose="020B0604030504040204" pitchFamily="34" charset="-120"/>
              </a:rPr>
              <a:t> and </a:t>
            </a:r>
            <a:r>
              <a:rPr lang="en-US" altLang="zh-TW" sz="2800" b="1" dirty="0" err="1">
                <a:solidFill>
                  <a:prstClr val="black"/>
                </a:solidFill>
                <a:latin typeface="微軟正黑體" panose="020B0604030504040204" pitchFamily="34" charset="-120"/>
                <a:ea typeface="微軟正黑體" panose="020B0604030504040204" pitchFamily="34" charset="-120"/>
              </a:rPr>
              <a:t>Summala</a:t>
            </a:r>
            <a:r>
              <a:rPr lang="en-US" altLang="zh-TW" sz="2800" b="1" dirty="0">
                <a:solidFill>
                  <a:prstClr val="black"/>
                </a:solidFill>
                <a:latin typeface="微軟正黑體" panose="020B0604030504040204" pitchFamily="34" charset="-120"/>
                <a:ea typeface="微軟正黑體" panose="020B0604030504040204" pitchFamily="34" charset="-120"/>
              </a:rPr>
              <a:t>, 1976)</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418442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627017" y="561703"/>
            <a:ext cx="3907736"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6" name="矩形 5"/>
          <p:cNvSpPr/>
          <p:nvPr/>
        </p:nvSpPr>
        <p:spPr>
          <a:xfrm>
            <a:off x="410152" y="2741479"/>
            <a:ext cx="11600409" cy="1384995"/>
          </a:xfrm>
          <a:prstGeom prst="rect">
            <a:avLst/>
          </a:prstGeom>
        </p:spPr>
        <p:txBody>
          <a:bodyPr wrap="square">
            <a:spAutoFit/>
          </a:bodyPr>
          <a:lstStyle/>
          <a:p>
            <a:pPr marL="457200" lvl="0" indent="-457200">
              <a:buFont typeface="Arial" panose="020B0604020202020204" pitchFamily="34" charset="0"/>
              <a:buChar char="•"/>
            </a:pPr>
            <a:r>
              <a:rPr lang="en-US" altLang="zh-TW" sz="2800" b="1" dirty="0" err="1">
                <a:solidFill>
                  <a:prstClr val="black"/>
                </a:solidFill>
                <a:latin typeface="微軟正黑體" panose="020B0604030504040204" pitchFamily="34" charset="-120"/>
                <a:ea typeface="微軟正黑體" panose="020B0604030504040204" pitchFamily="34" charset="-120"/>
              </a:rPr>
              <a:t>Hakamies-Blomqvist</a:t>
            </a:r>
            <a:r>
              <a:rPr lang="en-US" altLang="zh-TW" sz="2800" b="1" dirty="0">
                <a:solidFill>
                  <a:prstClr val="black"/>
                </a:solidFill>
                <a:latin typeface="微軟正黑體" panose="020B0604030504040204" pitchFamily="34" charset="-120"/>
                <a:ea typeface="微軟正黑體" panose="020B0604030504040204" pitchFamily="34" charset="-120"/>
              </a:rPr>
              <a:t> et al. (2005)</a:t>
            </a:r>
            <a:r>
              <a:rPr lang="zh-TW" altLang="en-US" sz="2800" b="1" dirty="0">
                <a:solidFill>
                  <a:prstClr val="black"/>
                </a:solidFill>
                <a:latin typeface="微軟正黑體" panose="020B0604030504040204" pitchFamily="34" charset="-120"/>
                <a:ea typeface="微軟正黑體" panose="020B0604030504040204" pitchFamily="34" charset="-120"/>
              </a:rPr>
              <a:t>發現</a:t>
            </a:r>
            <a:r>
              <a:rPr lang="en-US" altLang="zh-TW" sz="2800" b="1" dirty="0">
                <a:solidFill>
                  <a:prstClr val="black"/>
                </a:solidFill>
                <a:latin typeface="微軟正黑體" panose="020B0604030504040204" pitchFamily="34" charset="-120"/>
                <a:ea typeface="微軟正黑體" panose="020B0604030504040204" pitchFamily="34" charset="-120"/>
              </a:rPr>
              <a:t>60-75</a:t>
            </a:r>
            <a:r>
              <a:rPr lang="zh-TW" altLang="en-US" sz="2800" b="1" dirty="0">
                <a:solidFill>
                  <a:prstClr val="black"/>
                </a:solidFill>
                <a:latin typeface="微軟正黑體" panose="020B0604030504040204" pitchFamily="34" charset="-120"/>
                <a:ea typeface="微軟正黑體" panose="020B0604030504040204" pitchFamily="34" charset="-120"/>
              </a:rPr>
              <a:t>歲的駕駛員在觀察危險影片時的掃描路徑相似於</a:t>
            </a:r>
            <a:r>
              <a:rPr lang="en-US" altLang="zh-TW" sz="2800" b="1" dirty="0">
                <a:solidFill>
                  <a:prstClr val="black"/>
                </a:solidFill>
                <a:latin typeface="微軟正黑體" panose="020B0604030504040204" pitchFamily="34" charset="-120"/>
                <a:ea typeface="微軟正黑體" panose="020B0604030504040204" pitchFamily="34" charset="-120"/>
              </a:rPr>
              <a:t>30-45</a:t>
            </a:r>
            <a:r>
              <a:rPr lang="zh-TW" altLang="en-US" sz="2800" b="1" dirty="0">
                <a:solidFill>
                  <a:prstClr val="black"/>
                </a:solidFill>
                <a:latin typeface="微軟正黑體" panose="020B0604030504040204" pitchFamily="34" charset="-120"/>
                <a:ea typeface="微軟正黑體" panose="020B0604030504040204" pitchFamily="34" charset="-120"/>
              </a:rPr>
              <a:t>歲的有經驗駕駛員，但發現的危害比他們多。</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9" name="矩形 8">
            <a:extLst>
              <a:ext uri="{FF2B5EF4-FFF2-40B4-BE49-F238E27FC236}">
                <a16:creationId xmlns:a16="http://schemas.microsoft.com/office/drawing/2014/main" id="{A1CB2B06-B02A-4007-8D79-808DAC6E60FC}"/>
              </a:ext>
            </a:extLst>
          </p:cNvPr>
          <p:cNvSpPr/>
          <p:nvPr/>
        </p:nvSpPr>
        <p:spPr>
          <a:xfrm>
            <a:off x="410152" y="1392700"/>
            <a:ext cx="11371695" cy="954107"/>
          </a:xfrm>
          <a:prstGeom prst="rect">
            <a:avLst/>
          </a:prstGeom>
        </p:spPr>
        <p:txBody>
          <a:bodyPr wrap="square">
            <a:spAutoFit/>
          </a:bodyPr>
          <a:lstStyle/>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老年駕駛者與有經驗的駕駛者在分類駕駛影片時，都傾向於根據</a:t>
            </a:r>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交通環境</a:t>
            </a:r>
            <a:r>
              <a:rPr lang="zh-TW" altLang="en-US" sz="2800" b="1" dirty="0">
                <a:solidFill>
                  <a:prstClr val="black"/>
                </a:solidFill>
                <a:latin typeface="微軟正黑體" panose="020B0604030504040204" pitchFamily="34" charset="-120"/>
                <a:ea typeface="微軟正黑體" panose="020B0604030504040204" pitchFamily="34" charset="-120"/>
              </a:rPr>
              <a:t>中的相似性來進行分類，而年輕駕駛員則根據危害中的相似性。</a:t>
            </a:r>
          </a:p>
        </p:txBody>
      </p:sp>
      <p:sp>
        <p:nvSpPr>
          <p:cNvPr id="8" name="圓角矩形 1">
            <a:extLst>
              <a:ext uri="{FF2B5EF4-FFF2-40B4-BE49-F238E27FC236}">
                <a16:creationId xmlns:a16="http://schemas.microsoft.com/office/drawing/2014/main" id="{652EA91D-9E7D-4D02-9603-3B73182BB39A}"/>
              </a:ext>
            </a:extLst>
          </p:cNvPr>
          <p:cNvSpPr/>
          <p:nvPr/>
        </p:nvSpPr>
        <p:spPr>
          <a:xfrm>
            <a:off x="410152" y="4180344"/>
            <a:ext cx="11600409" cy="2650682"/>
          </a:xfrm>
          <a:prstGeom prst="roundRect">
            <a:avLst/>
          </a:prstGeom>
          <a:noFill/>
          <a:ln w="762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10" name="矩形 9">
            <a:extLst>
              <a:ext uri="{FF2B5EF4-FFF2-40B4-BE49-F238E27FC236}">
                <a16:creationId xmlns:a16="http://schemas.microsoft.com/office/drawing/2014/main" id="{5B67DAA7-3555-4EC5-B889-FC25B90E6C90}"/>
              </a:ext>
            </a:extLst>
          </p:cNvPr>
          <p:cNvSpPr/>
          <p:nvPr/>
        </p:nvSpPr>
        <p:spPr>
          <a:xfrm>
            <a:off x="656508" y="4180344"/>
            <a:ext cx="11354053" cy="2677656"/>
          </a:xfrm>
          <a:prstGeom prst="rect">
            <a:avLst/>
          </a:prstGeom>
        </p:spPr>
        <p:txBody>
          <a:bodyPr wrap="square">
            <a:spAutoFit/>
          </a:bodyPr>
          <a:lstStyle/>
          <a:p>
            <a:pPr lvl="0"/>
            <a:r>
              <a:rPr lang="zh-TW" altLang="en-US" sz="2800" b="1" dirty="0">
                <a:solidFill>
                  <a:prstClr val="black"/>
                </a:solidFill>
                <a:latin typeface="微軟正黑體" panose="020B0604030504040204" pitchFamily="34" charset="-120"/>
                <a:ea typeface="微軟正黑體" panose="020B0604030504040204" pitchFamily="34" charset="-120"/>
              </a:rPr>
              <a:t>此研究目的在於探討年齡和駕駛經驗，對於觀看駕駛場景影片中的危險場景（即駕駛中的危險感知（</a:t>
            </a:r>
            <a:r>
              <a:rPr lang="en-US" altLang="zh-TW" sz="2800" b="1" dirty="0">
                <a:solidFill>
                  <a:prstClr val="black"/>
                </a:solidFill>
                <a:latin typeface="微軟正黑體" panose="020B0604030504040204" pitchFamily="34" charset="-120"/>
                <a:ea typeface="微軟正黑體" panose="020B0604030504040204" pitchFamily="34" charset="-120"/>
              </a:rPr>
              <a:t>HP</a:t>
            </a:r>
            <a:r>
              <a:rPr lang="zh-TW" altLang="en-US" sz="2800" b="1" dirty="0">
                <a:solidFill>
                  <a:prstClr val="black"/>
                </a:solidFill>
                <a:latin typeface="微軟正黑體" panose="020B0604030504040204" pitchFamily="34" charset="-120"/>
                <a:ea typeface="微軟正黑體" panose="020B0604030504040204" pitchFamily="34" charset="-120"/>
              </a:rPr>
              <a:t>））所產生的影響。</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老年與有經驗的駕駛者在潛在危險出現時更加靈敏，且按下危險按鈕的頻率高於年輕駕駛者。</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老年與有經驗的駕駛者在更容易將注意力轉向環境中有危險的方向</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例如，十字路口</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，而年輕駕駛者以隨機的方式觀看環境中的危害。</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920215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18" name="矩形 17"/>
          <p:cNvSpPr/>
          <p:nvPr/>
        </p:nvSpPr>
        <p:spPr>
          <a:xfrm>
            <a:off x="315498" y="1467889"/>
            <a:ext cx="2283324" cy="523220"/>
          </a:xfrm>
          <a:prstGeom prst="rect">
            <a:avLst/>
          </a:prstGeom>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參與者：</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627017" y="2289587"/>
            <a:ext cx="9551699" cy="2246769"/>
          </a:xfrm>
          <a:prstGeom prst="rect">
            <a:avLst/>
          </a:prstGeom>
        </p:spPr>
        <p:txBody>
          <a:bodyPr wrap="square">
            <a:spAutoFit/>
          </a:bodyPr>
          <a:lstStyle/>
          <a:p>
            <a:pPr lvl="0"/>
            <a:r>
              <a:rPr lang="en-US" altLang="zh-TW" sz="2800" b="1" dirty="0">
                <a:solidFill>
                  <a:prstClr val="black"/>
                </a:solidFill>
                <a:latin typeface="微軟正黑體" panose="020B0604030504040204" pitchFamily="34" charset="-120"/>
                <a:ea typeface="微軟正黑體" panose="020B0604030504040204" pitchFamily="34" charset="-120"/>
              </a:rPr>
              <a:t>56</a:t>
            </a:r>
            <a:r>
              <a:rPr lang="zh-TW" altLang="en-US" sz="2800" b="1" dirty="0">
                <a:solidFill>
                  <a:prstClr val="black"/>
                </a:solidFill>
                <a:latin typeface="微軟正黑體" panose="020B0604030504040204" pitchFamily="34" charset="-120"/>
                <a:ea typeface="微軟正黑體" panose="020B0604030504040204" pitchFamily="34" charset="-120"/>
              </a:rPr>
              <a:t>位駕駛者（</a:t>
            </a:r>
            <a:r>
              <a:rPr lang="en-US" altLang="zh-TW" sz="2800" b="1" dirty="0">
                <a:solidFill>
                  <a:prstClr val="black"/>
                </a:solidFill>
                <a:latin typeface="微軟正黑體" panose="020B0604030504040204" pitchFamily="34" charset="-120"/>
                <a:ea typeface="微軟正黑體" panose="020B0604030504040204" pitchFamily="34" charset="-120"/>
              </a:rPr>
              <a:t> 57</a:t>
            </a:r>
            <a:r>
              <a:rPr lang="zh-TW" altLang="en-US" sz="2800" b="1" dirty="0">
                <a:solidFill>
                  <a:prstClr val="black"/>
                </a:solidFill>
                <a:latin typeface="微軟正黑體" panose="020B0604030504040204" pitchFamily="34" charset="-120"/>
                <a:ea typeface="微軟正黑體" panose="020B0604030504040204" pitchFamily="34" charset="-120"/>
              </a:rPr>
              <a:t>名男性，</a:t>
            </a:r>
            <a:r>
              <a:rPr lang="en-US" altLang="zh-TW" sz="2800" b="1" dirty="0">
                <a:solidFill>
                  <a:prstClr val="black"/>
                </a:solidFill>
                <a:latin typeface="微軟正黑體" panose="020B0604030504040204" pitchFamily="34" charset="-120"/>
                <a:ea typeface="微軟正黑體" panose="020B0604030504040204" pitchFamily="34" charset="-120"/>
              </a:rPr>
              <a:t>25</a:t>
            </a:r>
            <a:r>
              <a:rPr lang="zh-TW" altLang="en-US" sz="2800" b="1" dirty="0">
                <a:solidFill>
                  <a:prstClr val="black"/>
                </a:solidFill>
                <a:latin typeface="微軟正黑體" panose="020B0604030504040204" pitchFamily="34" charset="-120"/>
                <a:ea typeface="微軟正黑體" panose="020B0604030504040204" pitchFamily="34" charset="-120"/>
              </a:rPr>
              <a:t>名女性）</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微軟正黑體" panose="020B0604030504040204" pitchFamily="34" charset="-120"/>
              <a:buChar char="→"/>
            </a:pPr>
            <a:r>
              <a:rPr lang="en-US" altLang="zh-TW" sz="2800" b="1" dirty="0">
                <a:solidFill>
                  <a:prstClr val="black"/>
                </a:solidFill>
                <a:latin typeface="微軟正黑體" panose="020B0604030504040204" pitchFamily="34" charset="-120"/>
                <a:ea typeface="微軟正黑體" panose="020B0604030504040204" pitchFamily="34" charset="-120"/>
              </a:rPr>
              <a:t>21</a:t>
            </a:r>
            <a:r>
              <a:rPr lang="zh-TW" altLang="en-US" sz="2800" b="1" dirty="0">
                <a:solidFill>
                  <a:prstClr val="black"/>
                </a:solidFill>
                <a:latin typeface="微軟正黑體" panose="020B0604030504040204" pitchFamily="34" charset="-120"/>
                <a:ea typeface="微軟正黑體" panose="020B0604030504040204" pitchFamily="34" charset="-120"/>
              </a:rPr>
              <a:t>位年輕駕駛員（</a:t>
            </a:r>
            <a:r>
              <a:rPr lang="en-US" altLang="zh-TW" sz="2800" b="1" dirty="0">
                <a:solidFill>
                  <a:prstClr val="black"/>
                </a:solidFill>
                <a:latin typeface="微軟正黑體" panose="020B0604030504040204" pitchFamily="34" charset="-120"/>
                <a:ea typeface="微軟正黑體" panose="020B0604030504040204" pitchFamily="34" charset="-120"/>
              </a:rPr>
              <a:t>17-18</a:t>
            </a:r>
            <a:r>
              <a:rPr lang="zh-TW" altLang="en-US" sz="2800" b="1" dirty="0">
                <a:solidFill>
                  <a:prstClr val="black"/>
                </a:solidFill>
                <a:latin typeface="微軟正黑體" panose="020B0604030504040204" pitchFamily="34" charset="-120"/>
                <a:ea typeface="微軟正黑體" panose="020B0604030504040204" pitchFamily="34" charset="-120"/>
              </a:rPr>
              <a:t>歲，平均</a:t>
            </a:r>
            <a:r>
              <a:rPr lang="en-US" altLang="zh-TW" sz="2800" b="1" dirty="0">
                <a:solidFill>
                  <a:prstClr val="black"/>
                </a:solidFill>
                <a:latin typeface="微軟正黑體" panose="020B0604030504040204" pitchFamily="34" charset="-120"/>
                <a:ea typeface="微軟正黑體" panose="020B0604030504040204" pitchFamily="34" charset="-120"/>
              </a:rPr>
              <a:t>2.7</a:t>
            </a:r>
            <a:r>
              <a:rPr lang="zh-TW" altLang="en-US" sz="2800" b="1" dirty="0">
                <a:solidFill>
                  <a:prstClr val="black"/>
                </a:solidFill>
                <a:latin typeface="微軟正黑體" panose="020B0604030504040204" pitchFamily="34" charset="-120"/>
                <a:ea typeface="微軟正黑體" panose="020B0604030504040204" pitchFamily="34" charset="-120"/>
              </a:rPr>
              <a:t>個月的駕駛經驗）</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微軟正黑體" panose="020B0604030504040204" pitchFamily="34" charset="-120"/>
              <a:buChar char="→"/>
            </a:pPr>
            <a:r>
              <a:rPr lang="en-US" altLang="zh-TW" sz="2800" b="1" dirty="0">
                <a:solidFill>
                  <a:prstClr val="black"/>
                </a:solidFill>
                <a:latin typeface="微軟正黑體" panose="020B0604030504040204" pitchFamily="34" charset="-120"/>
                <a:ea typeface="微軟正黑體" panose="020B0604030504040204" pitchFamily="34" charset="-120"/>
              </a:rPr>
              <a:t>19</a:t>
            </a:r>
            <a:r>
              <a:rPr lang="zh-TW" altLang="en-US" sz="2800" b="1" dirty="0">
                <a:solidFill>
                  <a:prstClr val="black"/>
                </a:solidFill>
                <a:latin typeface="微軟正黑體" panose="020B0604030504040204" pitchFamily="34" charset="-120"/>
                <a:ea typeface="微軟正黑體" panose="020B0604030504040204" pitchFamily="34" charset="-120"/>
              </a:rPr>
              <a:t>位經驗豐富駕駛者（</a:t>
            </a:r>
            <a:r>
              <a:rPr lang="en-US" altLang="zh-TW" sz="2800" b="1" dirty="0">
                <a:solidFill>
                  <a:prstClr val="black"/>
                </a:solidFill>
                <a:latin typeface="微軟正黑體" panose="020B0604030504040204" pitchFamily="34" charset="-120"/>
                <a:ea typeface="微軟正黑體" panose="020B0604030504040204" pitchFamily="34" charset="-120"/>
              </a:rPr>
              <a:t>22-30</a:t>
            </a:r>
            <a:r>
              <a:rPr lang="zh-TW" altLang="en-US" sz="2800" b="1" dirty="0">
                <a:solidFill>
                  <a:prstClr val="black"/>
                </a:solidFill>
                <a:latin typeface="微軟正黑體" panose="020B0604030504040204" pitchFamily="34" charset="-120"/>
                <a:ea typeface="微軟正黑體" panose="020B0604030504040204" pitchFamily="34" charset="-120"/>
              </a:rPr>
              <a:t>歲，平均</a:t>
            </a:r>
            <a:r>
              <a:rPr lang="en-US" altLang="zh-TW" sz="2800" b="1" dirty="0">
                <a:solidFill>
                  <a:prstClr val="black"/>
                </a:solidFill>
                <a:latin typeface="微軟正黑體" panose="020B0604030504040204" pitchFamily="34" charset="-120"/>
                <a:ea typeface="微軟正黑體" panose="020B0604030504040204" pitchFamily="34" charset="-120"/>
              </a:rPr>
              <a:t>7.3</a:t>
            </a:r>
            <a:r>
              <a:rPr lang="zh-TW" altLang="en-US" sz="2800" b="1" dirty="0">
                <a:solidFill>
                  <a:prstClr val="black"/>
                </a:solidFill>
                <a:latin typeface="微軟正黑體" panose="020B0604030504040204" pitchFamily="34" charset="-120"/>
                <a:ea typeface="微軟正黑體" panose="020B0604030504040204" pitchFamily="34" charset="-120"/>
              </a:rPr>
              <a:t>年的駕駛經驗）</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indent="-457200">
              <a:buFont typeface="微軟正黑體" panose="020B0604030504040204" pitchFamily="34" charset="-120"/>
              <a:buChar char="→"/>
            </a:pPr>
            <a:r>
              <a:rPr lang="en-US" altLang="zh-TW" sz="2800" b="1" dirty="0">
                <a:solidFill>
                  <a:prstClr val="black"/>
                </a:solidFill>
                <a:latin typeface="微軟正黑體" panose="020B0604030504040204" pitchFamily="34" charset="-120"/>
                <a:ea typeface="微軟正黑體" panose="020B0604030504040204" pitchFamily="34" charset="-120"/>
              </a:rPr>
              <a:t>16</a:t>
            </a:r>
            <a:r>
              <a:rPr lang="zh-TW" altLang="en-US" sz="2800" b="1" dirty="0">
                <a:solidFill>
                  <a:prstClr val="black"/>
                </a:solidFill>
                <a:latin typeface="微軟正黑體" panose="020B0604030504040204" pitchFamily="34" charset="-120"/>
                <a:ea typeface="微軟正黑體" panose="020B0604030504040204" pitchFamily="34" charset="-120"/>
              </a:rPr>
              <a:t>名老年駕駛員（</a:t>
            </a:r>
            <a:r>
              <a:rPr lang="en-US" altLang="zh-TW" sz="2800" b="1" dirty="0">
                <a:solidFill>
                  <a:prstClr val="black"/>
                </a:solidFill>
                <a:latin typeface="微軟正黑體" panose="020B0604030504040204" pitchFamily="34" charset="-120"/>
                <a:ea typeface="微軟正黑體" panose="020B0604030504040204" pitchFamily="34" charset="-120"/>
              </a:rPr>
              <a:t>65-72</a:t>
            </a:r>
            <a:r>
              <a:rPr lang="zh-TW" altLang="en-US" sz="2800" b="1" dirty="0">
                <a:solidFill>
                  <a:prstClr val="black"/>
                </a:solidFill>
                <a:latin typeface="微軟正黑體" panose="020B0604030504040204" pitchFamily="34" charset="-120"/>
                <a:ea typeface="微軟正黑體" panose="020B0604030504040204" pitchFamily="34" charset="-120"/>
              </a:rPr>
              <a:t>歲，平均</a:t>
            </a:r>
            <a:r>
              <a:rPr lang="en-US" altLang="zh-TW" sz="2800" b="1" dirty="0">
                <a:solidFill>
                  <a:prstClr val="black"/>
                </a:solidFill>
                <a:latin typeface="微軟正黑體" panose="020B0604030504040204" pitchFamily="34" charset="-120"/>
                <a:ea typeface="微軟正黑體" panose="020B0604030504040204" pitchFamily="34" charset="-120"/>
              </a:rPr>
              <a:t>37.5</a:t>
            </a:r>
            <a:r>
              <a:rPr lang="zh-TW" altLang="en-US" sz="2800" b="1" dirty="0">
                <a:solidFill>
                  <a:prstClr val="black"/>
                </a:solidFill>
                <a:latin typeface="微軟正黑體" panose="020B0604030504040204" pitchFamily="34" charset="-120"/>
                <a:ea typeface="微軟正黑體" panose="020B0604030504040204" pitchFamily="34" charset="-120"/>
              </a:rPr>
              <a:t>年的駕駛經驗）</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微軟正黑體" panose="020B0604030504040204" pitchFamily="34" charset="-120"/>
              <a:buChar char="→"/>
            </a:pP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20" name="矩形 19">
            <a:extLst>
              <a:ext uri="{FF2B5EF4-FFF2-40B4-BE49-F238E27FC236}">
                <a16:creationId xmlns:a16="http://schemas.microsoft.com/office/drawing/2014/main" id="{96932837-036F-43EC-9021-A1AE5D3DCA72}"/>
              </a:ext>
            </a:extLst>
          </p:cNvPr>
          <p:cNvSpPr/>
          <p:nvPr/>
        </p:nvSpPr>
        <p:spPr>
          <a:xfrm>
            <a:off x="705386" y="4573224"/>
            <a:ext cx="9473330" cy="523220"/>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視力矯正後為</a:t>
            </a:r>
            <a:r>
              <a:rPr lang="en-US" altLang="zh-TW" sz="2800" b="1" dirty="0">
                <a:solidFill>
                  <a:prstClr val="black"/>
                </a:solidFill>
                <a:latin typeface="微軟正黑體" panose="020B0604030504040204" pitchFamily="34" charset="-120"/>
                <a:ea typeface="微軟正黑體" panose="020B0604030504040204" pitchFamily="34" charset="-120"/>
              </a:rPr>
              <a:t>6/9</a:t>
            </a:r>
            <a:r>
              <a:rPr lang="zh-TW" altLang="en-US" sz="2800" b="1" dirty="0">
                <a:solidFill>
                  <a:prstClr val="black"/>
                </a:solidFill>
                <a:latin typeface="微軟正黑體" panose="020B0604030504040204" pitchFamily="34" charset="-120"/>
                <a:ea typeface="微軟正黑體" panose="020B0604030504040204" pitchFamily="34" charset="-120"/>
              </a:rPr>
              <a:t>或更高，無色盲</a:t>
            </a:r>
          </a:p>
        </p:txBody>
      </p:sp>
    </p:spTree>
    <p:extLst>
      <p:ext uri="{BB962C8B-B14F-4D97-AF65-F5344CB8AC3E}">
        <p14:creationId xmlns:p14="http://schemas.microsoft.com/office/powerpoint/2010/main" val="3523997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18" name="矩形 17"/>
          <p:cNvSpPr/>
          <p:nvPr/>
        </p:nvSpPr>
        <p:spPr>
          <a:xfrm>
            <a:off x="315498" y="1467889"/>
            <a:ext cx="2283324" cy="523220"/>
          </a:xfrm>
          <a:prstGeom prst="rect">
            <a:avLst/>
          </a:prstGeom>
        </p:spPr>
        <p:txBody>
          <a:bodyPr wrap="square">
            <a:spAutoFit/>
          </a:bodyPr>
          <a:lstStyle/>
          <a:p>
            <a:r>
              <a:rPr lang="en-US" altLang="zh-TW" sz="2800" b="1" dirty="0">
                <a:latin typeface="微軟正黑體" panose="020B0604030504040204" pitchFamily="34" charset="-120"/>
                <a:ea typeface="微軟正黑體" panose="020B0604030504040204" pitchFamily="34" charset="-120"/>
              </a:rPr>
              <a:t>Apparatus</a:t>
            </a:r>
          </a:p>
        </p:txBody>
      </p:sp>
      <p:sp>
        <p:nvSpPr>
          <p:cNvPr id="20" name="矩形 19">
            <a:extLst>
              <a:ext uri="{FF2B5EF4-FFF2-40B4-BE49-F238E27FC236}">
                <a16:creationId xmlns:a16="http://schemas.microsoft.com/office/drawing/2014/main" id="{96932837-036F-43EC-9021-A1AE5D3DCA72}"/>
              </a:ext>
            </a:extLst>
          </p:cNvPr>
          <p:cNvSpPr/>
          <p:nvPr/>
        </p:nvSpPr>
        <p:spPr>
          <a:xfrm>
            <a:off x="794596" y="2456623"/>
            <a:ext cx="11397404" cy="954107"/>
          </a:xfrm>
          <a:prstGeom prst="rect">
            <a:avLst/>
          </a:prstGeom>
        </p:spPr>
        <p:txBody>
          <a:bodyPr wrap="square">
            <a:spAutoFit/>
          </a:bodyPr>
          <a:lstStyle/>
          <a:p>
            <a:pPr marL="457200" lvl="0" indent="-457200">
              <a:buFont typeface="Arial" panose="020B0604020202020204" pitchFamily="34" charset="0"/>
              <a:buChar char="•"/>
            </a:pPr>
            <a:r>
              <a:rPr lang="en-US" altLang="zh-TW" sz="2800" b="1">
                <a:solidFill>
                  <a:prstClr val="black"/>
                </a:solidFill>
                <a:latin typeface="微軟正黑體" panose="020B0604030504040204" pitchFamily="34" charset="-120"/>
                <a:ea typeface="微軟正黑體" panose="020B0604030504040204" pitchFamily="34" charset="-120"/>
              </a:rPr>
              <a:t>19 </a:t>
            </a:r>
            <a:r>
              <a:rPr lang="zh-TW" altLang="en-US" sz="2800" b="1">
                <a:solidFill>
                  <a:prstClr val="black"/>
                </a:solidFill>
                <a:latin typeface="微軟正黑體" panose="020B0604030504040204" pitchFamily="34" charset="-120"/>
                <a:ea typeface="微軟正黑體" panose="020B0604030504040204" pitchFamily="34" charset="-120"/>
              </a:rPr>
              <a:t>英寸</a:t>
            </a:r>
            <a:r>
              <a:rPr lang="en-US" altLang="zh-TW" sz="2800" b="1">
                <a:solidFill>
                  <a:prstClr val="black"/>
                </a:solidFill>
                <a:latin typeface="微軟正黑體" panose="020B0604030504040204" pitchFamily="34" charset="-120"/>
                <a:ea typeface="微軟正黑體" panose="020B0604030504040204" pitchFamily="34" charset="-120"/>
              </a:rPr>
              <a:t>LCD</a:t>
            </a:r>
            <a:r>
              <a:rPr lang="zh-TW" altLang="en-US" sz="2800" b="1">
                <a:solidFill>
                  <a:prstClr val="black"/>
                </a:solidFill>
                <a:latin typeface="微軟正黑體" panose="020B0604030504040204" pitchFamily="34" charset="-120"/>
                <a:ea typeface="微軟正黑體" panose="020B0604030504040204" pitchFamily="34" charset="-120"/>
              </a:rPr>
              <a:t>螢幕（</a:t>
            </a:r>
            <a:r>
              <a:rPr lang="en-US" altLang="zh-TW" sz="2800" b="1">
                <a:solidFill>
                  <a:prstClr val="black"/>
                </a:solidFill>
                <a:latin typeface="微軟正黑體" panose="020B0604030504040204" pitchFamily="34" charset="-120"/>
                <a:ea typeface="微軟正黑體" panose="020B0604030504040204" pitchFamily="34" charset="-120"/>
              </a:rPr>
              <a:t>1024  ×  768</a:t>
            </a:r>
            <a:r>
              <a:rPr lang="zh-TW" altLang="en-US" sz="2800" b="1">
                <a:solidFill>
                  <a:prstClr val="black"/>
                </a:solidFill>
                <a:latin typeface="微軟正黑體" panose="020B0604030504040204" pitchFamily="34" charset="-120"/>
                <a:ea typeface="微軟正黑體" panose="020B0604030504040204" pitchFamily="34" charset="-120"/>
              </a:rPr>
              <a:t>像素</a:t>
            </a:r>
            <a:r>
              <a:rPr lang="en-US" altLang="zh-TW" sz="2800" b="1">
                <a:solidFill>
                  <a:prstClr val="black"/>
                </a:solidFill>
                <a:latin typeface="微軟正黑體" panose="020B0604030504040204" pitchFamily="34" charset="-120"/>
                <a:ea typeface="微軟正黑體" panose="020B0604030504040204" pitchFamily="34" charset="-120"/>
              </a:rPr>
              <a:t>)</a:t>
            </a:r>
          </a:p>
          <a:p>
            <a:pPr marL="457200" lvl="0" indent="-457200">
              <a:buFont typeface="微軟正黑體" panose="020B0604030504040204" pitchFamily="34" charset="-120"/>
              <a:buChar char="→"/>
            </a:pPr>
            <a:r>
              <a:rPr lang="zh-TW" altLang="en-US" sz="2800" b="1">
                <a:solidFill>
                  <a:prstClr val="black"/>
                </a:solidFill>
                <a:latin typeface="微軟正黑體" panose="020B0604030504040204" pitchFamily="34" charset="-120"/>
                <a:ea typeface="微軟正黑體" panose="020B0604030504040204" pitchFamily="34" charset="-120"/>
              </a:rPr>
              <a:t>參與者 與</a:t>
            </a:r>
            <a:r>
              <a:rPr lang="en-US" altLang="zh-TW" sz="2800" b="1">
                <a:solidFill>
                  <a:prstClr val="black"/>
                </a:solidFill>
                <a:latin typeface="微軟正黑體" panose="020B0604030504040204" pitchFamily="34" charset="-120"/>
                <a:ea typeface="微軟正黑體" panose="020B0604030504040204" pitchFamily="34" charset="-120"/>
              </a:rPr>
              <a:t>LCD </a:t>
            </a:r>
            <a:r>
              <a:rPr lang="zh-TW" altLang="en-US" sz="2800" b="1">
                <a:solidFill>
                  <a:prstClr val="black"/>
                </a:solidFill>
                <a:latin typeface="微軟正黑體" panose="020B0604030504040204" pitchFamily="34" charset="-120"/>
                <a:ea typeface="微軟正黑體" panose="020B0604030504040204" pitchFamily="34" charset="-120"/>
              </a:rPr>
              <a:t>的距離為</a:t>
            </a:r>
            <a:r>
              <a:rPr lang="en-US" altLang="zh-TW" sz="2800" b="1">
                <a:solidFill>
                  <a:prstClr val="black"/>
                </a:solidFill>
                <a:latin typeface="微軟正黑體" panose="020B0604030504040204" pitchFamily="34" charset="-120"/>
                <a:ea typeface="微軟正黑體" panose="020B0604030504040204" pitchFamily="34" charset="-120"/>
              </a:rPr>
              <a:t>70 cm</a:t>
            </a:r>
            <a:r>
              <a:rPr lang="zh-TW" altLang="en-US" sz="2800" b="1">
                <a:solidFill>
                  <a:prstClr val="black"/>
                </a:solidFill>
                <a:latin typeface="微軟正黑體" panose="020B0604030504040204" pitchFamily="34" charset="-120"/>
                <a:ea typeface="微軟正黑體" panose="020B0604030504040204" pitchFamily="34" charset="-120"/>
              </a:rPr>
              <a:t>，垂直視野</a:t>
            </a:r>
            <a:r>
              <a:rPr lang="en-US" altLang="zh-TW" sz="2800" b="1">
                <a:solidFill>
                  <a:prstClr val="black"/>
                </a:solidFill>
                <a:latin typeface="微軟正黑體" panose="020B0604030504040204" pitchFamily="34" charset="-120"/>
                <a:ea typeface="微軟正黑體" panose="020B0604030504040204" pitchFamily="34" charset="-120"/>
              </a:rPr>
              <a:t>22°</a:t>
            </a:r>
            <a:r>
              <a:rPr lang="zh-TW" altLang="en-US" sz="2800" b="1">
                <a:solidFill>
                  <a:prstClr val="black"/>
                </a:solidFill>
                <a:latin typeface="微軟正黑體" panose="020B0604030504040204" pitchFamily="34" charset="-120"/>
                <a:ea typeface="微軟正黑體" panose="020B0604030504040204" pitchFamily="34" charset="-120"/>
              </a:rPr>
              <a:t>和水平視野</a:t>
            </a:r>
            <a:r>
              <a:rPr lang="en-US" altLang="zh-TW" sz="2800" b="1">
                <a:solidFill>
                  <a:prstClr val="black"/>
                </a:solidFill>
                <a:latin typeface="微軟正黑體" panose="020B0604030504040204" pitchFamily="34" charset="-120"/>
                <a:ea typeface="微軟正黑體" panose="020B0604030504040204" pitchFamily="34" charset="-120"/>
              </a:rPr>
              <a:t>26°</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0" name="矩形 9">
            <a:extLst>
              <a:ext uri="{FF2B5EF4-FFF2-40B4-BE49-F238E27FC236}">
                <a16:creationId xmlns:a16="http://schemas.microsoft.com/office/drawing/2014/main" id="{7D1F62AE-0570-4237-90A1-68F82348EEE9}"/>
              </a:ext>
            </a:extLst>
          </p:cNvPr>
          <p:cNvSpPr/>
          <p:nvPr/>
        </p:nvSpPr>
        <p:spPr>
          <a:xfrm>
            <a:off x="794596" y="3876244"/>
            <a:ext cx="11397404"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眼睛追踪系統（</a:t>
            </a:r>
            <a:r>
              <a:rPr lang="en-US" altLang="zh-TW" sz="2800" b="1" dirty="0">
                <a:solidFill>
                  <a:prstClr val="black"/>
                </a:solidFill>
                <a:latin typeface="微軟正黑體" panose="020B0604030504040204" pitchFamily="34" charset="-120"/>
                <a:ea typeface="微軟正黑體" panose="020B0604030504040204" pitchFamily="34" charset="-120"/>
              </a:rPr>
              <a:t>ETS</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Applied System Laboratories</a:t>
            </a:r>
            <a:r>
              <a:rPr lang="zh-TW" altLang="en-US" sz="2800" b="1" dirty="0">
                <a:solidFill>
                  <a:prstClr val="black"/>
                </a:solidFill>
                <a:latin typeface="微軟正黑體" panose="020B0604030504040204" pitchFamily="34" charset="-120"/>
                <a:ea typeface="微軟正黑體" panose="020B0604030504040204" pitchFamily="34" charset="-120"/>
              </a:rPr>
              <a:t>，型號</a:t>
            </a:r>
            <a:r>
              <a:rPr lang="en-US" altLang="zh-TW" sz="2800" b="1" dirty="0">
                <a:solidFill>
                  <a:prstClr val="black"/>
                </a:solidFill>
                <a:latin typeface="微軟正黑體" panose="020B0604030504040204" pitchFamily="34" charset="-120"/>
                <a:ea typeface="微軟正黑體" panose="020B0604030504040204" pitchFamily="34" charset="-120"/>
              </a:rPr>
              <a:t>504</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紀錄眼睛移動的數據</a:t>
            </a:r>
            <a:r>
              <a:rPr lang="en-US" altLang="zh-TW" sz="2800" b="1" dirty="0">
                <a:solidFill>
                  <a:prstClr val="black"/>
                </a:solidFill>
                <a:latin typeface="微軟正黑體" panose="020B0604030504040204" pitchFamily="34" charset="-120"/>
                <a:ea typeface="微軟正黑體" panose="020B0604030504040204" pitchFamily="34" charset="-120"/>
              </a:rPr>
              <a:t>(50Hz)</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031129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20" name="矩形 19">
            <a:extLst>
              <a:ext uri="{FF2B5EF4-FFF2-40B4-BE49-F238E27FC236}">
                <a16:creationId xmlns:a16="http://schemas.microsoft.com/office/drawing/2014/main" id="{96932837-036F-43EC-9021-A1AE5D3DCA72}"/>
              </a:ext>
            </a:extLst>
          </p:cNvPr>
          <p:cNvSpPr/>
          <p:nvPr/>
        </p:nvSpPr>
        <p:spPr>
          <a:xfrm>
            <a:off x="205945" y="1398997"/>
            <a:ext cx="11397404" cy="1384995"/>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向參與者播放</a:t>
            </a:r>
            <a:r>
              <a:rPr lang="en-US" altLang="zh-TW" sz="2800" b="1" dirty="0">
                <a:solidFill>
                  <a:prstClr val="black"/>
                </a:solidFill>
                <a:latin typeface="微軟正黑體" panose="020B0604030504040204" pitchFamily="34" charset="-120"/>
                <a:ea typeface="微軟正黑體" panose="020B0604030504040204" pitchFamily="34" charset="-120"/>
              </a:rPr>
              <a:t>6</a:t>
            </a:r>
            <a:r>
              <a:rPr lang="zh-TW" altLang="en-US" sz="2800" b="1" dirty="0">
                <a:solidFill>
                  <a:prstClr val="black"/>
                </a:solidFill>
                <a:latin typeface="微軟正黑體" panose="020B0604030504040204" pitchFamily="34" charset="-120"/>
                <a:ea typeface="微軟正黑體" panose="020B0604030504040204" pitchFamily="34" charset="-120"/>
              </a:rPr>
              <a:t>個實際道路駕駛的影片</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每個影片的平均時間為</a:t>
            </a:r>
            <a:r>
              <a:rPr lang="en-US" altLang="zh-TW" sz="2800" b="1" dirty="0">
                <a:solidFill>
                  <a:prstClr val="black"/>
                </a:solidFill>
                <a:latin typeface="微軟正黑體" panose="020B0604030504040204" pitchFamily="34" charset="-120"/>
                <a:ea typeface="微軟正黑體" panose="020B0604030504040204" pitchFamily="34" charset="-120"/>
              </a:rPr>
              <a:t>30sec)</a:t>
            </a:r>
          </a:p>
          <a:p>
            <a:pPr marL="457200" lvl="0" indent="-457200">
              <a:buFont typeface="微軟正黑體" panose="020B0604030504040204" pitchFamily="34" charset="-120"/>
              <a:buChar char="→"/>
            </a:pPr>
            <a:r>
              <a:rPr lang="en-US" altLang="zh-TW" sz="2800" b="1" dirty="0">
                <a:solidFill>
                  <a:prstClr val="black"/>
                </a:solidFill>
                <a:latin typeface="微軟正黑體" panose="020B0604030504040204" pitchFamily="34" charset="-120"/>
                <a:ea typeface="微軟正黑體" panose="020B0604030504040204" pitchFamily="34" charset="-120"/>
              </a:rPr>
              <a:t>4</a:t>
            </a:r>
            <a:r>
              <a:rPr lang="zh-TW" altLang="en-US" sz="2800" b="1" dirty="0">
                <a:solidFill>
                  <a:prstClr val="black"/>
                </a:solidFill>
                <a:latin typeface="微軟正黑體" panose="020B0604030504040204" pitchFamily="34" charset="-120"/>
                <a:ea typeface="微軟正黑體" panose="020B0604030504040204" pitchFamily="34" charset="-120"/>
              </a:rPr>
              <a:t>個影片中包含危險事件</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微軟正黑體" panose="020B0604030504040204" pitchFamily="34" charset="-120"/>
              <a:buChar char="→"/>
            </a:pPr>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a:solidFill>
                  <a:prstClr val="black"/>
                </a:solidFill>
                <a:latin typeface="微軟正黑體" panose="020B0604030504040204" pitchFamily="34" charset="-120"/>
                <a:ea typeface="微軟正黑體" panose="020B0604030504040204" pitchFamily="34" charset="-120"/>
              </a:rPr>
              <a:t>個影片中沒有危險事件</a:t>
            </a:r>
          </a:p>
        </p:txBody>
      </p:sp>
      <p:pic>
        <p:nvPicPr>
          <p:cNvPr id="2" name="圖片 1">
            <a:extLst>
              <a:ext uri="{FF2B5EF4-FFF2-40B4-BE49-F238E27FC236}">
                <a16:creationId xmlns:a16="http://schemas.microsoft.com/office/drawing/2014/main" id="{816C8A5A-6E36-4E62-82EA-A28C0F072725}"/>
              </a:ext>
            </a:extLst>
          </p:cNvPr>
          <p:cNvPicPr>
            <a:picLocks noChangeAspect="1"/>
          </p:cNvPicPr>
          <p:nvPr/>
        </p:nvPicPr>
        <p:blipFill>
          <a:blip r:embed="rId3"/>
          <a:stretch>
            <a:fillRect/>
          </a:stretch>
        </p:blipFill>
        <p:spPr>
          <a:xfrm>
            <a:off x="-4387" y="2859522"/>
            <a:ext cx="6365279" cy="3998477"/>
          </a:xfrm>
          <a:prstGeom prst="rect">
            <a:avLst/>
          </a:prstGeom>
        </p:spPr>
      </p:pic>
      <p:sp>
        <p:nvSpPr>
          <p:cNvPr id="11" name="矩形 10">
            <a:extLst>
              <a:ext uri="{FF2B5EF4-FFF2-40B4-BE49-F238E27FC236}">
                <a16:creationId xmlns:a16="http://schemas.microsoft.com/office/drawing/2014/main" id="{B95206D7-2C51-4D97-A9B8-48C68630AC11}"/>
              </a:ext>
            </a:extLst>
          </p:cNvPr>
          <p:cNvSpPr/>
          <p:nvPr/>
        </p:nvSpPr>
        <p:spPr>
          <a:xfrm>
            <a:off x="6568533" y="2859522"/>
            <a:ext cx="5274062" cy="954107"/>
          </a:xfrm>
          <a:prstGeom prst="rect">
            <a:avLst/>
          </a:prstGeom>
        </p:spPr>
        <p:txBody>
          <a:bodyPr wrap="square">
            <a:spAutoFit/>
          </a:bodyPr>
          <a:lstStyle/>
          <a:p>
            <a:pPr marL="457200" lvl="0" indent="-457200">
              <a:buFont typeface="Arial" panose="020B0604020202020204" pitchFamily="34" charset="0"/>
              <a:buChar char="•"/>
            </a:pPr>
            <a:r>
              <a:rPr lang="en-US" altLang="zh-TW" sz="2800" b="1" dirty="0">
                <a:solidFill>
                  <a:prstClr val="black"/>
                </a:solidFill>
                <a:latin typeface="微軟正黑體" panose="020B0604030504040204" pitchFamily="34" charset="-120"/>
                <a:ea typeface="微軟正黑體" panose="020B0604030504040204" pitchFamily="34" charset="-120"/>
              </a:rPr>
              <a:t>M1</a:t>
            </a:r>
            <a:r>
              <a:rPr lang="zh-TW" altLang="en-US" sz="2800" b="1" dirty="0">
                <a:solidFill>
                  <a:prstClr val="black"/>
                </a:solidFill>
                <a:latin typeface="微軟正黑體" panose="020B0604030504040204" pitchFamily="34" charset="-120"/>
                <a:ea typeface="微軟正黑體" panose="020B0604030504040204" pitchFamily="34" charset="-120"/>
              </a:rPr>
              <a:t>在市區拍攝，而</a:t>
            </a:r>
            <a:r>
              <a:rPr lang="en-US" altLang="zh-TW" sz="2800" b="1" dirty="0">
                <a:solidFill>
                  <a:prstClr val="black"/>
                </a:solidFill>
                <a:latin typeface="微軟正黑體" panose="020B0604030504040204" pitchFamily="34" charset="-120"/>
                <a:ea typeface="微軟正黑體" panose="020B0604030504040204" pitchFamily="34" charset="-120"/>
              </a:rPr>
              <a:t>M3</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M4</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en-US" altLang="zh-TW" sz="2800" b="1" dirty="0">
                <a:solidFill>
                  <a:prstClr val="black"/>
                </a:solidFill>
                <a:latin typeface="微軟正黑體" panose="020B0604030504040204" pitchFamily="34" charset="-120"/>
                <a:ea typeface="微軟正黑體" panose="020B0604030504040204" pitchFamily="34" charset="-120"/>
              </a:rPr>
              <a:t>M5</a:t>
            </a:r>
            <a:r>
              <a:rPr lang="zh-TW" altLang="en-US" sz="2800" b="1" dirty="0">
                <a:solidFill>
                  <a:prstClr val="black"/>
                </a:solidFill>
                <a:latin typeface="微軟正黑體" panose="020B0604030504040204" pitchFamily="34" charset="-120"/>
                <a:ea typeface="微軟正黑體" panose="020B0604030504040204" pitchFamily="34" charset="-120"/>
              </a:rPr>
              <a:t>在住宅區拍攝</a:t>
            </a:r>
          </a:p>
        </p:txBody>
      </p:sp>
    </p:spTree>
    <p:extLst>
      <p:ext uri="{BB962C8B-B14F-4D97-AF65-F5344CB8AC3E}">
        <p14:creationId xmlns:p14="http://schemas.microsoft.com/office/powerpoint/2010/main" val="2598105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18" name="矩形 17"/>
          <p:cNvSpPr/>
          <p:nvPr/>
        </p:nvSpPr>
        <p:spPr>
          <a:xfrm>
            <a:off x="315497" y="1467889"/>
            <a:ext cx="6888191" cy="523220"/>
          </a:xfrm>
          <a:prstGeom prst="rect">
            <a:avLst/>
          </a:prstGeom>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實驗流程</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包括訓練集和主要實驗任務</a:t>
            </a:r>
            <a:r>
              <a:rPr lang="en-US" altLang="zh-TW" sz="2800" b="1" dirty="0">
                <a:latin typeface="微軟正黑體" panose="020B0604030504040204" pitchFamily="34" charset="-120"/>
                <a:ea typeface="微軟正黑體" panose="020B0604030504040204" pitchFamily="34" charset="-120"/>
              </a:rPr>
              <a:t>)</a:t>
            </a:r>
          </a:p>
        </p:txBody>
      </p:sp>
      <p:sp>
        <p:nvSpPr>
          <p:cNvPr id="20" name="矩形 19">
            <a:extLst>
              <a:ext uri="{FF2B5EF4-FFF2-40B4-BE49-F238E27FC236}">
                <a16:creationId xmlns:a16="http://schemas.microsoft.com/office/drawing/2014/main" id="{96932837-036F-43EC-9021-A1AE5D3DCA72}"/>
              </a:ext>
            </a:extLst>
          </p:cNvPr>
          <p:cNvSpPr/>
          <p:nvPr/>
        </p:nvSpPr>
        <p:spPr>
          <a:xfrm>
            <a:off x="257000" y="2157418"/>
            <a:ext cx="11397404" cy="523220"/>
          </a:xfrm>
          <a:prstGeom prst="rect">
            <a:avLst/>
          </a:prstGeom>
        </p:spPr>
        <p:txBody>
          <a:bodyPr wrap="square">
            <a:spAutoFit/>
          </a:bodyPr>
          <a:lstStyle/>
          <a:p>
            <a:pPr marL="457200" lvl="0" indent="-457200">
              <a:buFont typeface="Arial" panose="020B0604020202020204" pitchFamily="34" charset="0"/>
              <a:buChar char="•"/>
            </a:pP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1" name="矩形 10">
            <a:extLst>
              <a:ext uri="{FF2B5EF4-FFF2-40B4-BE49-F238E27FC236}">
                <a16:creationId xmlns:a16="http://schemas.microsoft.com/office/drawing/2014/main" id="{81C65050-CC31-4773-8A74-76EFA8EB12A8}"/>
              </a:ext>
            </a:extLst>
          </p:cNvPr>
          <p:cNvSpPr/>
          <p:nvPr/>
        </p:nvSpPr>
        <p:spPr>
          <a:xfrm>
            <a:off x="205946" y="2110169"/>
            <a:ext cx="1377528" cy="523220"/>
          </a:xfrm>
          <a:prstGeom prst="rect">
            <a:avLst/>
          </a:prstGeom>
          <a:ln w="38100"/>
        </p:spPr>
        <p:style>
          <a:lnRef idx="2">
            <a:schemeClr val="accent2"/>
          </a:lnRef>
          <a:fillRef idx="1">
            <a:schemeClr val="lt1"/>
          </a:fillRef>
          <a:effectRef idx="0">
            <a:schemeClr val="accent2"/>
          </a:effectRef>
          <a:fontRef idx="minor">
            <a:schemeClr val="dk1"/>
          </a:fontRef>
        </p:style>
        <p:txBody>
          <a:bodyPr wrap="square">
            <a:spAutoFit/>
          </a:bodyPr>
          <a:lstStyle/>
          <a:p>
            <a:r>
              <a:rPr lang="zh-TW" altLang="en-US" sz="2800" b="1" dirty="0">
                <a:latin typeface="微軟正黑體" panose="020B0604030504040204" pitchFamily="34" charset="-120"/>
                <a:ea typeface="微軟正黑體" panose="020B0604030504040204" pitchFamily="34" charset="-120"/>
              </a:rPr>
              <a:t>訓練集</a:t>
            </a:r>
            <a:endParaRPr lang="en-US" altLang="zh-TW" sz="2800" b="1" dirty="0">
              <a:latin typeface="微軟正黑體" panose="020B0604030504040204" pitchFamily="34" charset="-120"/>
              <a:ea typeface="微軟正黑體" panose="020B0604030504040204" pitchFamily="34" charset="-120"/>
            </a:endParaRPr>
          </a:p>
        </p:txBody>
      </p:sp>
      <p:sp>
        <p:nvSpPr>
          <p:cNvPr id="12" name="矩形 11">
            <a:extLst>
              <a:ext uri="{FF2B5EF4-FFF2-40B4-BE49-F238E27FC236}">
                <a16:creationId xmlns:a16="http://schemas.microsoft.com/office/drawing/2014/main" id="{47378D91-9967-4353-87FD-F8A6489C4639}"/>
              </a:ext>
            </a:extLst>
          </p:cNvPr>
          <p:cNvSpPr/>
          <p:nvPr/>
        </p:nvSpPr>
        <p:spPr>
          <a:xfrm>
            <a:off x="517465" y="2759340"/>
            <a:ext cx="11397404" cy="2677656"/>
          </a:xfrm>
          <a:prstGeom prst="rect">
            <a:avLst/>
          </a:prstGeom>
        </p:spPr>
        <p:txBody>
          <a:bodyPr wrap="square">
            <a:spAutoFit/>
          </a:bodyPr>
          <a:lstStyle/>
          <a:p>
            <a:pPr marL="514350" indent="-514350">
              <a:buFont typeface="+mj-lt"/>
              <a:buAutoNum type="arabicPeriod"/>
            </a:pPr>
            <a:r>
              <a:rPr lang="zh-TW" altLang="en-US" sz="2800" b="1" dirty="0">
                <a:solidFill>
                  <a:prstClr val="black"/>
                </a:solidFill>
                <a:latin typeface="微軟正黑體" panose="020B0604030504040204" pitchFamily="34" charset="-120"/>
                <a:ea typeface="微軟正黑體" panose="020B0604030504040204" pitchFamily="34" charset="-120"/>
              </a:rPr>
              <a:t>參與者進行眼動儀的校準</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514350" indent="-514350">
              <a:buFont typeface="+mj-lt"/>
              <a:buAutoNum type="arabicPeriod"/>
            </a:pPr>
            <a:r>
              <a:rPr lang="zh-TW" altLang="en-US" sz="2800" b="1" dirty="0">
                <a:solidFill>
                  <a:prstClr val="black"/>
                </a:solidFill>
                <a:latin typeface="微軟正黑體" panose="020B0604030504040204" pitchFamily="34" charset="-120"/>
                <a:ea typeface="微軟正黑體" panose="020B0604030504040204" pitchFamily="34" charset="-120"/>
              </a:rPr>
              <a:t>參與者閱讀實驗的簡短說明和危害定義</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514350" lvl="0" indent="-514350">
              <a:buFont typeface="+mj-lt"/>
              <a:buAutoNum type="arabicPeriod"/>
            </a:pPr>
            <a:r>
              <a:rPr lang="zh-TW" altLang="en-US" sz="2800" b="1" dirty="0">
                <a:solidFill>
                  <a:prstClr val="black"/>
                </a:solidFill>
                <a:latin typeface="微軟正黑體" panose="020B0604030504040204" pitchFamily="34" charset="-120"/>
                <a:ea typeface="微軟正黑體" panose="020B0604030504040204" pitchFamily="34" charset="-120"/>
              </a:rPr>
              <a:t>觀看模擬在實際道路上駕駛的影片，當發現危險情況時，做出反應</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按下按鈕</a:t>
            </a:r>
            <a:r>
              <a:rPr lang="en-US" altLang="zh-TW" sz="2800" b="1" dirty="0">
                <a:solidFill>
                  <a:prstClr val="black"/>
                </a:solidFill>
                <a:latin typeface="微軟正黑體" panose="020B0604030504040204" pitchFamily="34" charset="-120"/>
                <a:ea typeface="微軟正黑體" panose="020B0604030504040204" pitchFamily="34" charset="-120"/>
              </a:rPr>
              <a:t>)</a:t>
            </a:r>
          </a:p>
          <a:p>
            <a:pPr marL="514350" lvl="0" indent="-514350">
              <a:buFont typeface="+mj-lt"/>
              <a:buAutoNum type="arabicPeriod"/>
            </a:pPr>
            <a:r>
              <a:rPr lang="zh-TW" altLang="en-US" sz="2800" b="1" dirty="0">
                <a:solidFill>
                  <a:prstClr val="black"/>
                </a:solidFill>
                <a:latin typeface="微軟正黑體" panose="020B0604030504040204" pitchFamily="34" charset="-120"/>
                <a:ea typeface="微軟正黑體" panose="020B0604030504040204" pitchFamily="34" charset="-120"/>
              </a:rPr>
              <a:t>每個影片結束後，參與者都必須確認他們反應處的危險。</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514350" lvl="0" indent="-514350">
              <a:buFont typeface="+mj-lt"/>
              <a:buAutoNum type="arabicPeriod"/>
            </a:pPr>
            <a:r>
              <a:rPr lang="zh-TW" altLang="en-US" sz="2800" b="1" dirty="0">
                <a:solidFill>
                  <a:prstClr val="black"/>
                </a:solidFill>
                <a:latin typeface="微軟正黑體" panose="020B0604030504040204" pitchFamily="34" charset="-120"/>
                <a:ea typeface="微軟正黑體" panose="020B0604030504040204" pitchFamily="34" charset="-120"/>
              </a:rPr>
              <a:t>整個訓練課程結束後，研究人員確認參與者完全了解該實驗任務</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270605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18" name="矩形 17"/>
          <p:cNvSpPr/>
          <p:nvPr/>
        </p:nvSpPr>
        <p:spPr>
          <a:xfrm>
            <a:off x="315497" y="1467889"/>
            <a:ext cx="6888191" cy="523220"/>
          </a:xfrm>
          <a:prstGeom prst="rect">
            <a:avLst/>
          </a:prstGeom>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實驗流程</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包括訓練集和實驗任務</a:t>
            </a:r>
            <a:r>
              <a:rPr lang="en-US" altLang="zh-TW" sz="2800" b="1" dirty="0">
                <a:latin typeface="微軟正黑體" panose="020B0604030504040204" pitchFamily="34" charset="-120"/>
                <a:ea typeface="微軟正黑體" panose="020B0604030504040204" pitchFamily="34" charset="-120"/>
              </a:rPr>
              <a:t>)</a:t>
            </a:r>
          </a:p>
        </p:txBody>
      </p:sp>
      <p:sp>
        <p:nvSpPr>
          <p:cNvPr id="20" name="矩形 19">
            <a:extLst>
              <a:ext uri="{FF2B5EF4-FFF2-40B4-BE49-F238E27FC236}">
                <a16:creationId xmlns:a16="http://schemas.microsoft.com/office/drawing/2014/main" id="{96932837-036F-43EC-9021-A1AE5D3DCA72}"/>
              </a:ext>
            </a:extLst>
          </p:cNvPr>
          <p:cNvSpPr/>
          <p:nvPr/>
        </p:nvSpPr>
        <p:spPr>
          <a:xfrm>
            <a:off x="257000" y="2157418"/>
            <a:ext cx="11397404" cy="523220"/>
          </a:xfrm>
          <a:prstGeom prst="rect">
            <a:avLst/>
          </a:prstGeom>
        </p:spPr>
        <p:txBody>
          <a:bodyPr wrap="square">
            <a:spAutoFit/>
          </a:bodyPr>
          <a:lstStyle/>
          <a:p>
            <a:pPr marL="457200" lvl="0" indent="-457200">
              <a:buFont typeface="Arial" panose="020B0604020202020204" pitchFamily="34" charset="0"/>
              <a:buChar char="•"/>
            </a:pP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1" name="矩形 10">
            <a:extLst>
              <a:ext uri="{FF2B5EF4-FFF2-40B4-BE49-F238E27FC236}">
                <a16:creationId xmlns:a16="http://schemas.microsoft.com/office/drawing/2014/main" id="{81C65050-CC31-4773-8A74-76EFA8EB12A8}"/>
              </a:ext>
            </a:extLst>
          </p:cNvPr>
          <p:cNvSpPr/>
          <p:nvPr/>
        </p:nvSpPr>
        <p:spPr>
          <a:xfrm>
            <a:off x="205945" y="2110169"/>
            <a:ext cx="1756669" cy="523220"/>
          </a:xfrm>
          <a:prstGeom prst="rect">
            <a:avLst/>
          </a:prstGeom>
          <a:ln w="38100"/>
        </p:spPr>
        <p:style>
          <a:lnRef idx="2">
            <a:schemeClr val="accent2"/>
          </a:lnRef>
          <a:fillRef idx="1">
            <a:schemeClr val="lt1"/>
          </a:fillRef>
          <a:effectRef idx="0">
            <a:schemeClr val="accent2"/>
          </a:effectRef>
          <a:fontRef idx="minor">
            <a:schemeClr val="dk1"/>
          </a:fontRef>
        </p:style>
        <p:txBody>
          <a:bodyPr wrap="square">
            <a:spAutoFit/>
          </a:bodyPr>
          <a:lstStyle/>
          <a:p>
            <a:r>
              <a:rPr lang="zh-TW" altLang="en-US" sz="2800" b="1" dirty="0">
                <a:latin typeface="微軟正黑體" panose="020B0604030504040204" pitchFamily="34" charset="-120"/>
                <a:ea typeface="微軟正黑體" panose="020B0604030504040204" pitchFamily="34" charset="-120"/>
              </a:rPr>
              <a:t>實驗任務</a:t>
            </a:r>
            <a:endParaRPr lang="en-US" altLang="zh-TW" sz="2800" b="1" dirty="0">
              <a:latin typeface="微軟正黑體" panose="020B0604030504040204" pitchFamily="34" charset="-120"/>
              <a:ea typeface="微軟正黑體" panose="020B0604030504040204" pitchFamily="34" charset="-120"/>
            </a:endParaRPr>
          </a:p>
        </p:txBody>
      </p:sp>
      <p:sp>
        <p:nvSpPr>
          <p:cNvPr id="12" name="矩形 11">
            <a:extLst>
              <a:ext uri="{FF2B5EF4-FFF2-40B4-BE49-F238E27FC236}">
                <a16:creationId xmlns:a16="http://schemas.microsoft.com/office/drawing/2014/main" id="{47378D91-9967-4353-87FD-F8A6489C4639}"/>
              </a:ext>
            </a:extLst>
          </p:cNvPr>
          <p:cNvSpPr/>
          <p:nvPr/>
        </p:nvSpPr>
        <p:spPr>
          <a:xfrm>
            <a:off x="517465" y="2759340"/>
            <a:ext cx="11397404" cy="2246769"/>
          </a:xfrm>
          <a:prstGeom prst="rect">
            <a:avLst/>
          </a:prstGeom>
        </p:spPr>
        <p:txBody>
          <a:bodyPr wrap="square">
            <a:spAutoFit/>
          </a:bodyPr>
          <a:lstStyle/>
          <a:p>
            <a:pPr marL="514350" indent="-514350">
              <a:buFont typeface="+mj-lt"/>
              <a:buAutoNum type="arabicPeriod"/>
            </a:pPr>
            <a:r>
              <a:rPr lang="zh-TW" altLang="en-US" sz="2800" b="1" dirty="0">
                <a:solidFill>
                  <a:prstClr val="black"/>
                </a:solidFill>
                <a:latin typeface="微軟正黑體" panose="020B0604030504040204" pitchFamily="34" charset="-120"/>
                <a:ea typeface="微軟正黑體" panose="020B0604030504040204" pitchFamily="34" charset="-120"/>
              </a:rPr>
              <a:t>參與者進行眼動儀的校準</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514350" indent="-514350">
              <a:buFont typeface="+mj-lt"/>
              <a:buAutoNum type="arabicPeriod"/>
            </a:pPr>
            <a:r>
              <a:rPr lang="zh-TW" altLang="en-US" sz="2800" b="1" dirty="0">
                <a:solidFill>
                  <a:prstClr val="black"/>
                </a:solidFill>
                <a:latin typeface="微軟正黑體" panose="020B0604030504040204" pitchFamily="34" charset="-120"/>
                <a:ea typeface="微軟正黑體" panose="020B0604030504040204" pitchFamily="34" charset="-120"/>
              </a:rPr>
              <a:t>參與者再次閱讀實驗的簡短說明和危害定義</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514350" lvl="0" indent="-514350">
              <a:buFont typeface="+mj-lt"/>
              <a:buAutoNum type="arabicPeriod"/>
            </a:pPr>
            <a:r>
              <a:rPr lang="zh-TW" altLang="en-US" sz="2800" b="1" dirty="0">
                <a:solidFill>
                  <a:prstClr val="black"/>
                </a:solidFill>
                <a:latin typeface="微軟正黑體" panose="020B0604030504040204" pitchFamily="34" charset="-120"/>
                <a:ea typeface="微軟正黑體" panose="020B0604030504040204" pitchFamily="34" charset="-120"/>
              </a:rPr>
              <a:t>觀看模擬在實際道路上駕駛的影片</a:t>
            </a:r>
            <a:r>
              <a:rPr lang="en-US" altLang="zh-TW" sz="2800" b="1" dirty="0">
                <a:solidFill>
                  <a:prstClr val="black"/>
                </a:solidFill>
                <a:latin typeface="微軟正黑體" panose="020B0604030504040204" pitchFamily="34" charset="-120"/>
                <a:ea typeface="微軟正黑體" panose="020B0604030504040204" pitchFamily="34" charset="-120"/>
              </a:rPr>
              <a:t>(6</a:t>
            </a:r>
            <a:r>
              <a:rPr lang="zh-TW" altLang="en-US" sz="2800" b="1" dirty="0">
                <a:solidFill>
                  <a:prstClr val="black"/>
                </a:solidFill>
                <a:latin typeface="微軟正黑體" panose="020B0604030504040204" pitchFamily="34" charset="-120"/>
                <a:ea typeface="微軟正黑體" panose="020B0604030504040204" pitchFamily="34" charset="-120"/>
              </a:rPr>
              <a:t>個影片，在參與者間隨機播放</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，發現危險情況時，做出反應</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按下按鈕</a:t>
            </a:r>
            <a:r>
              <a:rPr lang="en-US" altLang="zh-TW" sz="2800" b="1" dirty="0">
                <a:solidFill>
                  <a:prstClr val="black"/>
                </a:solidFill>
                <a:latin typeface="微軟正黑體" panose="020B0604030504040204" pitchFamily="34" charset="-120"/>
                <a:ea typeface="微軟正黑體" panose="020B0604030504040204" pitchFamily="34" charset="-120"/>
              </a:rPr>
              <a:t>)</a:t>
            </a:r>
          </a:p>
          <a:p>
            <a:pPr marL="514350" lvl="0" indent="-514350">
              <a:buFont typeface="+mj-lt"/>
              <a:buAutoNum type="arabicPeriod"/>
            </a:pPr>
            <a:r>
              <a:rPr lang="zh-TW" altLang="en-US" sz="2800" b="1" dirty="0">
                <a:solidFill>
                  <a:prstClr val="black"/>
                </a:solidFill>
                <a:latin typeface="微軟正黑體" panose="020B0604030504040204" pitchFamily="34" charset="-120"/>
                <a:ea typeface="微軟正黑體" panose="020B0604030504040204" pitchFamily="34" charset="-120"/>
              </a:rPr>
              <a:t>每個影片結束後，參與者都必須確認他們反應處的危險。</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977289569"/>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108683</TotalTime>
  <Words>1919</Words>
  <Application>Microsoft Office PowerPoint</Application>
  <PresentationFormat>寬螢幕</PresentationFormat>
  <Paragraphs>127</Paragraphs>
  <Slides>18</Slides>
  <Notes>18</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18</vt:i4>
      </vt:variant>
    </vt:vector>
  </HeadingPairs>
  <TitlesOfParts>
    <vt:vector size="25" baseType="lpstr">
      <vt:lpstr>等线</vt:lpstr>
      <vt:lpstr>微軟正黑體</vt:lpstr>
      <vt:lpstr>新細明體</vt:lpstr>
      <vt:lpstr>Arial</vt:lpstr>
      <vt:lpstr>Calibri</vt:lpstr>
      <vt:lpstr>Calibri Light</vt:lpstr>
      <vt:lpstr>Office 佈景主題</vt:lpstr>
      <vt:lpstr>Hazard prediction discriminates between novice and experienced drivers</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ERGONOMICS FOR NEWBORNS - CERTAIN IMPLICATIONS AND RECOMMENDATIONS FOR PARENTS AND DESIGNERS</dc:title>
  <dc:creator>姿璇 陳</dc:creator>
  <cp:lastModifiedBy>姿璇</cp:lastModifiedBy>
  <cp:revision>1234</cp:revision>
  <cp:lastPrinted>2020-02-05T01:20:37Z</cp:lastPrinted>
  <dcterms:created xsi:type="dcterms:W3CDTF">2019-09-16T01:58:32Z</dcterms:created>
  <dcterms:modified xsi:type="dcterms:W3CDTF">2020-09-12T06:33:07Z</dcterms:modified>
</cp:coreProperties>
</file>